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66"/>
  </p:notesMasterIdLst>
  <p:sldIdLst>
    <p:sldId id="435" r:id="rId2"/>
    <p:sldId id="438" r:id="rId3"/>
    <p:sldId id="344" r:id="rId4"/>
    <p:sldId id="376" r:id="rId5"/>
    <p:sldId id="377" r:id="rId6"/>
    <p:sldId id="440" r:id="rId7"/>
    <p:sldId id="462" r:id="rId8"/>
    <p:sldId id="461" r:id="rId9"/>
    <p:sldId id="458" r:id="rId10"/>
    <p:sldId id="459" r:id="rId11"/>
    <p:sldId id="460" r:id="rId12"/>
    <p:sldId id="493" r:id="rId13"/>
    <p:sldId id="443" r:id="rId14"/>
    <p:sldId id="446" r:id="rId15"/>
    <p:sldId id="444" r:id="rId16"/>
    <p:sldId id="445" r:id="rId17"/>
    <p:sldId id="449" r:id="rId18"/>
    <p:sldId id="450" r:id="rId19"/>
    <p:sldId id="453" r:id="rId20"/>
    <p:sldId id="451" r:id="rId21"/>
    <p:sldId id="439" r:id="rId22"/>
    <p:sldId id="496" r:id="rId23"/>
    <p:sldId id="447" r:id="rId24"/>
    <p:sldId id="454" r:id="rId25"/>
    <p:sldId id="455" r:id="rId26"/>
    <p:sldId id="452" r:id="rId27"/>
    <p:sldId id="457" r:id="rId28"/>
    <p:sldId id="456" r:id="rId29"/>
    <p:sldId id="472" r:id="rId30"/>
    <p:sldId id="497" r:id="rId31"/>
    <p:sldId id="485" r:id="rId32"/>
    <p:sldId id="471" r:id="rId33"/>
    <p:sldId id="474" r:id="rId34"/>
    <p:sldId id="486" r:id="rId35"/>
    <p:sldId id="488" r:id="rId36"/>
    <p:sldId id="487" r:id="rId37"/>
    <p:sldId id="473" r:id="rId38"/>
    <p:sldId id="498" r:id="rId39"/>
    <p:sldId id="476" r:id="rId40"/>
    <p:sldId id="499" r:id="rId41"/>
    <p:sldId id="500" r:id="rId42"/>
    <p:sldId id="475" r:id="rId43"/>
    <p:sldId id="501" r:id="rId44"/>
    <p:sldId id="478" r:id="rId45"/>
    <p:sldId id="481" r:id="rId46"/>
    <p:sldId id="504" r:id="rId47"/>
    <p:sldId id="482" r:id="rId48"/>
    <p:sldId id="505" r:id="rId49"/>
    <p:sldId id="480" r:id="rId50"/>
    <p:sldId id="506" r:id="rId51"/>
    <p:sldId id="509" r:id="rId52"/>
    <p:sldId id="510" r:id="rId53"/>
    <p:sldId id="483" r:id="rId54"/>
    <p:sldId id="507" r:id="rId55"/>
    <p:sldId id="484" r:id="rId56"/>
    <p:sldId id="508" r:id="rId57"/>
    <p:sldId id="418" r:id="rId58"/>
    <p:sldId id="419" r:id="rId59"/>
    <p:sldId id="420" r:id="rId60"/>
    <p:sldId id="437" r:id="rId61"/>
    <p:sldId id="448" r:id="rId62"/>
    <p:sldId id="340" r:id="rId63"/>
    <p:sldId id="357" r:id="rId64"/>
    <p:sldId id="358" r:id="rId65"/>
  </p:sldIdLst>
  <p:sldSz cx="9144000" cy="6858000" type="screen4x3"/>
  <p:notesSz cx="6858000" cy="9144000"/>
  <p:embeddedFontLst>
    <p:embeddedFont>
      <p:font typeface="맑은 고딕" panose="020B0503020000020004" pitchFamily="50" charset="-127"/>
      <p:regular r:id="rId67"/>
      <p:bold r:id="rId68"/>
    </p:embeddedFont>
    <p:embeddedFont>
      <p:font typeface="빙그레체Ⅱ" panose="02030803000000000000" pitchFamily="18" charset="-127"/>
      <p:bold r:id="rId69"/>
    </p:embeddedFont>
    <p:embeddedFont>
      <p:font typeface="양진체 Medium" panose="02020503000000000000" pitchFamily="18" charset="0"/>
      <p:regular r:id="rId70"/>
    </p:embeddedFont>
    <p:embeddedFont>
      <p:font typeface="티웨이_항공" panose="02000300000000000000" pitchFamily="2" charset="-127"/>
      <p:regular r:id="rId71"/>
    </p:embeddedFont>
    <p:embeddedFont>
      <p:font typeface="함초롬바탕" panose="02030604000101010101" pitchFamily="18" charset="-127"/>
      <p:regular r:id="rId72"/>
      <p:bold r:id="rId7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11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C6E1"/>
    <a:srgbClr val="F6F9FC"/>
    <a:srgbClr val="8EB4E3"/>
    <a:srgbClr val="008FD4"/>
    <a:srgbClr val="CC99FF"/>
    <a:srgbClr val="FFFF99"/>
    <a:srgbClr val="FFFF00"/>
    <a:srgbClr val="FF99CC"/>
    <a:srgbClr val="FFFF66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36" autoAdjust="0"/>
    <p:restoredTop sz="44970" autoAdjust="0"/>
  </p:normalViewPr>
  <p:slideViewPr>
    <p:cSldViewPr>
      <p:cViewPr varScale="1">
        <p:scale>
          <a:sx n="49" d="100"/>
          <a:sy n="49" d="100"/>
        </p:scale>
        <p:origin x="3498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123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2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3.fntdata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4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5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1FB95-F53C-4780-9D14-7BC6E7CAFA5C}" type="datetimeFigureOut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694FBD-800F-4EC4-8DA0-26A5FA64BB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8261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9CD7F-3633-1AA4-735C-E355549C8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BFBAB6B-5CCC-2B93-2CAE-8C048D2722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E7A9D57-17B8-9446-FE58-DBD50AE49E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FAC5444-D879-7326-1763-50F2868595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8344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57162" lvl="0" indent="-257162">
              <a:buFont typeface="Arial" panose="020B0604020202020204" pitchFamily="34" charset="0"/>
              <a:buChar char="•"/>
            </a:pPr>
            <a:r>
              <a:rPr lang="en-US" altLang="ko-KR"/>
              <a:t>context </a:t>
            </a:r>
            <a:r>
              <a:rPr lang="ko-KR" altLang="en-US"/>
              <a:t>를 못 알아 먹는다</a:t>
            </a:r>
            <a:endParaRPr lang="en-US" altLang="ko-KR"/>
          </a:p>
          <a:p>
            <a:pPr marL="257162" lvl="0" indent="-257162">
              <a:buFont typeface="Arial" panose="020B0604020202020204" pitchFamily="34" charset="0"/>
              <a:buChar char="•"/>
            </a:pPr>
            <a:r>
              <a:rPr lang="en-US" altLang="ko-KR"/>
              <a:t>non-ooo</a:t>
            </a:r>
          </a:p>
          <a:p>
            <a:pPr marL="257162" lvl="0" indent="-257162">
              <a:buFont typeface="Arial" panose="020B0604020202020204" pitchFamily="34" charset="0"/>
              <a:buChar char="•"/>
            </a:pPr>
            <a:r>
              <a:rPr lang="en-US" altLang="ko-KR"/>
              <a:t>AI</a:t>
            </a:r>
            <a:r>
              <a:rPr lang="ko-KR" altLang="en-US"/>
              <a:t> </a:t>
            </a:r>
            <a:r>
              <a:rPr lang="en-US" altLang="ko-KR"/>
              <a:t>Slop</a:t>
            </a:r>
          </a:p>
          <a:p>
            <a:pPr marL="557185" lvl="1" indent="-214303">
              <a:buFont typeface="Arial" panose="020B0604020202020204" pitchFamily="34" charset="0"/>
              <a:buChar char="–"/>
            </a:pPr>
            <a:r>
              <a:rPr lang="ko-KR" altLang="en-US"/>
              <a:t>저품질 양산</a:t>
            </a:r>
            <a:r>
              <a:rPr lang="en-US" altLang="ko-KR"/>
              <a:t>. </a:t>
            </a:r>
            <a:r>
              <a:rPr lang="ko-KR" altLang="en-US"/>
              <a:t>네이버 점령</a:t>
            </a:r>
            <a:r>
              <a:rPr lang="en-US" altLang="ko-KR"/>
              <a:t>. </a:t>
            </a:r>
            <a:r>
              <a:rPr lang="ko-KR" altLang="en-US"/>
              <a:t>인공지능 음악과 그림에서 눈 돌림</a:t>
            </a:r>
            <a:r>
              <a:rPr lang="en-US" altLang="ko-KR"/>
              <a:t>.</a:t>
            </a:r>
          </a:p>
          <a:p>
            <a:pPr marL="557185" lvl="1" indent="-214303">
              <a:buFont typeface="Arial" panose="020B0604020202020204" pitchFamily="34" charset="0"/>
              <a:buChar char="–"/>
            </a:pPr>
            <a:r>
              <a:rPr lang="ko-KR" altLang="en-US"/>
              <a:t>원래 소스를 만들어 내야 복제든 짜깁기든 하지 않나</a:t>
            </a:r>
            <a:r>
              <a:rPr lang="en-US" altLang="ko-KR"/>
              <a:t>.</a:t>
            </a:r>
          </a:p>
          <a:p>
            <a:pPr marL="557185" lvl="1" indent="-214303">
              <a:buFont typeface="Arial" panose="020B0604020202020204" pitchFamily="34" charset="0"/>
              <a:buChar char="–"/>
            </a:pPr>
            <a:r>
              <a:rPr lang="ko-KR" altLang="en-US"/>
              <a:t>인간이 만든 원본 소스의 창의성은 인공지능과 뭐가 다르나</a:t>
            </a:r>
            <a:r>
              <a:rPr lang="en-US" altLang="ko-KR"/>
              <a:t>. </a:t>
            </a:r>
            <a:r>
              <a:rPr lang="ko-KR" altLang="en-US"/>
              <a:t>모르지만 하여튼 다른 상황</a:t>
            </a:r>
            <a:r>
              <a:rPr lang="en-US" altLang="ko-KR"/>
              <a:t>. </a:t>
            </a:r>
            <a:r>
              <a:rPr lang="ko-KR" altLang="en-US"/>
              <a:t>그러니 슬롭이 있죠</a:t>
            </a:r>
            <a:r>
              <a:rPr lang="en-US" altLang="ko-KR"/>
              <a:t>.</a:t>
            </a:r>
          </a:p>
          <a:p>
            <a:pPr marL="557185" lvl="1" indent="-214303">
              <a:buFont typeface="Arial" panose="020B0604020202020204" pitchFamily="34" charset="0"/>
              <a:buChar char="–"/>
            </a:pPr>
            <a:r>
              <a:rPr lang="ko-KR" altLang="en-US"/>
              <a:t>곧 점령될 수도 있겠고 그 시대에 인간은 어떻게 적응할지는 그때의 문제</a:t>
            </a:r>
            <a:r>
              <a:rPr lang="en-US" altLang="ko-KR"/>
              <a:t>. </a:t>
            </a:r>
            <a:r>
              <a:rPr lang="ko-KR" altLang="en-US"/>
              <a:t>일단은 공략해야한다</a:t>
            </a:r>
            <a:r>
              <a:rPr lang="en-US" altLang="ko-KR"/>
              <a:t>. </a:t>
            </a:r>
            <a:r>
              <a:rPr lang="ko-KR" altLang="en-US"/>
              <a:t>인간의 창의성을 믿고</a:t>
            </a:r>
            <a:r>
              <a:rPr lang="en-US" altLang="ko-KR"/>
              <a:t>.</a:t>
            </a:r>
          </a:p>
          <a:p>
            <a:pPr marL="557185" lvl="1" indent="-214303">
              <a:buFont typeface="Arial" panose="020B0604020202020204" pitchFamily="34" charset="0"/>
              <a:buChar char="–"/>
            </a:pPr>
            <a:r>
              <a:rPr lang="ko-KR" altLang="en-US"/>
              <a:t>결국 인간의 리터칭이 필수다</a:t>
            </a: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4789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57162" lvl="0" indent="-257162">
              <a:buFont typeface="Arial" panose="020B0604020202020204" pitchFamily="34" charset="0"/>
              <a:buChar char="•"/>
            </a:pPr>
            <a:r>
              <a:rPr lang="en-US" altLang="ko-KR"/>
              <a:t>Pros</a:t>
            </a:r>
          </a:p>
          <a:p>
            <a:pPr marL="557185" lvl="1" indent="-214303">
              <a:buFont typeface="Arial" panose="020B0604020202020204" pitchFamily="34" charset="0"/>
              <a:buChar char="–"/>
            </a:pPr>
            <a:r>
              <a:rPr lang="ko-KR" altLang="en-US"/>
              <a:t>저렴한 비용</a:t>
            </a:r>
            <a:r>
              <a:rPr lang="en-US" altLang="ko-KR"/>
              <a:t>/ </a:t>
            </a:r>
            <a:r>
              <a:rPr lang="ko-KR" altLang="en-US"/>
              <a:t>빠른 납기에 이미지</a:t>
            </a:r>
            <a:r>
              <a:rPr lang="en-US" altLang="ko-KR"/>
              <a:t>/</a:t>
            </a:r>
            <a:r>
              <a:rPr lang="ko-KR" altLang="en-US"/>
              <a:t>영상</a:t>
            </a:r>
            <a:r>
              <a:rPr lang="en-US" altLang="ko-KR"/>
              <a:t>/</a:t>
            </a:r>
            <a:r>
              <a:rPr lang="ko-KR" altLang="en-US"/>
              <a:t>음향을 만들어 낼 수 있다</a:t>
            </a:r>
            <a:r>
              <a:rPr lang="en-US" altLang="ko-KR"/>
              <a:t>.</a:t>
            </a:r>
          </a:p>
          <a:p>
            <a:pPr marL="557185" lvl="1" indent="-214303">
              <a:buFont typeface="Arial" panose="020B0604020202020204" pitchFamily="34" charset="0"/>
              <a:buChar char="–"/>
            </a:pPr>
            <a:r>
              <a:rPr lang="ko-KR" altLang="en-US"/>
              <a:t>실시간으로 생성이 가능하다</a:t>
            </a:r>
            <a:br>
              <a:rPr lang="en-US" altLang="ko-KR"/>
            </a:br>
            <a:endParaRPr lang="en-US" altLang="ko-KR"/>
          </a:p>
          <a:p>
            <a:pPr marL="257162" lvl="0" indent="-257162">
              <a:buFont typeface="Arial" panose="020B0604020202020204" pitchFamily="34" charset="0"/>
              <a:buChar char="•"/>
            </a:pPr>
            <a:r>
              <a:rPr lang="en-US" altLang="ko-KR"/>
              <a:t>Cons</a:t>
            </a:r>
          </a:p>
          <a:p>
            <a:pPr marL="557185" lvl="1" indent="-214303">
              <a:buFont typeface="Arial" panose="020B0604020202020204" pitchFamily="34" charset="0"/>
              <a:buChar char="–"/>
            </a:pPr>
            <a:r>
              <a:rPr lang="ko-KR" altLang="en-US"/>
              <a:t>좋은 퀄리티를 위해선 여전히 인간의 손이 많이 필요하다 </a:t>
            </a:r>
            <a:r>
              <a:rPr lang="en-US" altLang="ko-KR">
                <a:sym typeface="Wingdings" panose="05000000000000000000" pitchFamily="2" charset="2"/>
              </a:rPr>
              <a:t> </a:t>
            </a:r>
            <a:r>
              <a:rPr lang="ko-KR" altLang="en-US">
                <a:sym typeface="Wingdings" panose="05000000000000000000" pitchFamily="2" charset="2"/>
              </a:rPr>
              <a:t>전문가가 필요하다</a:t>
            </a:r>
            <a:endParaRPr lang="en-US" altLang="ko-KR">
              <a:sym typeface="Wingdings" panose="05000000000000000000" pitchFamily="2" charset="2"/>
            </a:endParaRPr>
          </a:p>
          <a:p>
            <a:pPr marL="342882" lvl="1" indent="0">
              <a:buFont typeface="Arial" panose="020B0604020202020204" pitchFamily="34" charset="0"/>
              <a:buNone/>
            </a:pPr>
            <a:endParaRPr lang="en-US" altLang="ko-KR">
              <a:sym typeface="Wingdings" panose="05000000000000000000" pitchFamily="2" charset="2"/>
            </a:endParaRPr>
          </a:p>
          <a:p>
            <a:pPr marL="342882" lvl="1" indent="0">
              <a:buFont typeface="Arial" panose="020B0604020202020204" pitchFamily="34" charset="0"/>
              <a:buNone/>
            </a:pPr>
            <a:endParaRPr lang="en-US" altLang="ko-KR">
              <a:sym typeface="Wingdings" panose="05000000000000000000" pitchFamily="2" charset="2"/>
            </a:endParaRPr>
          </a:p>
          <a:p>
            <a:pPr marL="342882" lvl="1" indent="0">
              <a:buFont typeface="Arial" panose="020B0604020202020204" pitchFamily="34" charset="0"/>
              <a:buNone/>
            </a:pPr>
            <a:r>
              <a:rPr lang="en-US" altLang="ko-KR">
                <a:sym typeface="Wingdings" panose="05000000000000000000" pitchFamily="2" charset="2"/>
              </a:rPr>
              <a:t>Paradox of the Chinese AI short film market.pdf</a:t>
            </a:r>
          </a:p>
          <a:p>
            <a:pPr marL="557185" lvl="1" indent="-214303">
              <a:buFont typeface="Arial" panose="020B0604020202020204" pitchFamily="34" charset="0"/>
              <a:buChar char="–"/>
            </a:pPr>
            <a:endParaRPr lang="en-US" altLang="ko-KR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4799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2498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역할 부여</a:t>
            </a:r>
            <a:r>
              <a:rPr lang="en-US" altLang="ko-KR"/>
              <a:t>(</a:t>
            </a:r>
            <a:r>
              <a:rPr lang="ko-KR" altLang="en-US"/>
              <a:t>너는 투자 상담사야</a:t>
            </a:r>
            <a:r>
              <a:rPr lang="en-US" altLang="ko-KR"/>
              <a:t>)</a:t>
            </a:r>
            <a:r>
              <a:rPr lang="ko-KR" altLang="en-US"/>
              <a:t>처럼 이제는 쓸모 없어진 기법도 있다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27073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미래 모습</a:t>
            </a:r>
            <a:r>
              <a:rPr lang="en-US" altLang="ko-KR"/>
              <a:t>: </a:t>
            </a:r>
          </a:p>
          <a:p>
            <a:r>
              <a:rPr lang="en-US" altLang="ko-KR"/>
              <a:t>	</a:t>
            </a:r>
            <a:r>
              <a:rPr lang="ko-KR" altLang="ko-KR"/>
              <a:t>멀티모달 인터페이스 — 언어를 넘어 감각으로</a:t>
            </a:r>
            <a:endParaRPr lang="en-US" altLang="ko-KR"/>
          </a:p>
          <a:p>
            <a:r>
              <a:rPr lang="en-US" altLang="ko-KR"/>
              <a:t>	</a:t>
            </a:r>
            <a:r>
              <a:rPr lang="ko-KR" altLang="ko-KR"/>
              <a:t>에이전트 인터페이스 — 요청에서 실행으로</a:t>
            </a:r>
            <a:endParaRPr lang="en-US" altLang="ko-KR"/>
          </a:p>
          <a:p>
            <a:r>
              <a:rPr lang="en-US" altLang="ko-KR"/>
              <a:t>	</a:t>
            </a:r>
            <a:r>
              <a:rPr lang="ko-KR" altLang="ko-KR"/>
              <a:t>자율적 시스템 — 지시를 기다리지 않고 제안하기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3083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천공펀치 기계어 </a:t>
            </a:r>
            <a:r>
              <a:rPr lang="en-US" altLang="ko-KR"/>
              <a:t>-&gt; GPT</a:t>
            </a:r>
            <a:r>
              <a:rPr lang="ko-KR" altLang="en-US"/>
              <a:t>까지 인터페이스의 변화를 먼저 설명하고 그 다음 그 의미에 대해 아래와 같이 설명한다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인터페이스 자체는 계속 변화하고 더 짧은 시간에 더 많은 일을 지시하는 쪽으로 발전하고 있다</a:t>
            </a:r>
            <a:r>
              <a:rPr lang="en-US" altLang="ko-KR"/>
              <a:t>.</a:t>
            </a:r>
          </a:p>
          <a:p>
            <a:r>
              <a:rPr lang="ko-KR" altLang="en-US"/>
              <a:t>아마도 미래에는 마이너리티 리포트와 같은 오감 활용 명령 단계를 거쳐 최종적으론 생각만으로 지시를 내리는 것이 가능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그럼 머릿속 생각만으로 모든 게 이루어지는 마법이 가능해지는 것인가</a:t>
            </a:r>
            <a:r>
              <a:rPr lang="en-US" altLang="ko-KR"/>
              <a:t>? </a:t>
            </a:r>
            <a:r>
              <a:rPr lang="ko-KR" altLang="en-US"/>
              <a:t>그렇지 않다</a:t>
            </a:r>
            <a:r>
              <a:rPr lang="en-US" altLang="ko-KR"/>
              <a:t>. chatgpt </a:t>
            </a:r>
            <a:r>
              <a:rPr lang="ko-KR" altLang="en-US"/>
              <a:t>에게 </a:t>
            </a:r>
            <a:r>
              <a:rPr lang="en-US" altLang="ko-KR"/>
              <a:t>'</a:t>
            </a:r>
            <a:r>
              <a:rPr lang="ko-KR" altLang="en-US"/>
              <a:t>나 심심해</a:t>
            </a:r>
            <a:r>
              <a:rPr lang="en-US" altLang="ko-KR"/>
              <a:t>'</a:t>
            </a:r>
            <a:r>
              <a:rPr lang="ko-KR" altLang="en-US"/>
              <a:t>라고 말 해보세요</a:t>
            </a:r>
            <a:r>
              <a:rPr lang="en-US" altLang="ko-KR"/>
              <a:t>. </a:t>
            </a:r>
            <a:r>
              <a:rPr lang="ko-KR" altLang="en-US"/>
              <a:t>지피티가 당신에게 해 줄 수 있는 건 말 뿐입니다</a:t>
            </a:r>
            <a:r>
              <a:rPr lang="en-US" altLang="ko-KR"/>
              <a:t>. </a:t>
            </a:r>
            <a:r>
              <a:rPr lang="ko-KR" altLang="en-US"/>
              <a:t>같이 몸으로 놀아주지 않아요</a:t>
            </a:r>
            <a:r>
              <a:rPr lang="en-US" altLang="ko-KR"/>
              <a:t>. </a:t>
            </a:r>
            <a:r>
              <a:rPr lang="ko-KR" altLang="en-US"/>
              <a:t>기계는 그 자체의 기능적 한계가 있습니다</a:t>
            </a:r>
            <a:r>
              <a:rPr lang="en-US" altLang="ko-KR"/>
              <a:t>. </a:t>
            </a:r>
            <a:r>
              <a:rPr lang="ko-KR" altLang="en-US"/>
              <a:t>기능은 점차 유연해지고 있지만 적어도 </a:t>
            </a:r>
            <a:r>
              <a:rPr lang="en-US" altLang="ko-KR"/>
              <a:t>SF</a:t>
            </a:r>
            <a:r>
              <a:rPr lang="ko-KR" altLang="en-US"/>
              <a:t>영화 속 세상이 오기전까진 기계를 알아야 작업이 가능해집니다</a:t>
            </a:r>
            <a:r>
              <a:rPr lang="en-US" altLang="ko-KR"/>
              <a:t>.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2425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  <a:p>
            <a:r>
              <a:rPr lang="ko-KR" altLang="en-US"/>
              <a:t>다만 인간이 점점 더 기계 내부를 덜 알고도 작업이 가능해지고 있습니다</a:t>
            </a:r>
            <a:r>
              <a:rPr lang="en-US" altLang="ko-KR"/>
              <a:t>. </a:t>
            </a:r>
            <a:r>
              <a:rPr lang="ko-KR" altLang="en-US"/>
              <a:t>그런데 다른 문제가 생겨요</a:t>
            </a:r>
            <a:r>
              <a:rPr lang="en-US" altLang="ko-KR"/>
              <a:t>.</a:t>
            </a:r>
          </a:p>
          <a:p>
            <a:r>
              <a:rPr lang="en-US" altLang="ko-KR"/>
              <a:t>-&gt; </a:t>
            </a:r>
            <a:r>
              <a:rPr lang="ko-KR" altLang="en-US"/>
              <a:t>그렇다면 명령을 덜 내린 부분에 대해 기계가 </a:t>
            </a:r>
            <a:r>
              <a:rPr lang="en-US" altLang="ko-KR"/>
              <a:t>'</a:t>
            </a:r>
            <a:r>
              <a:rPr lang="ko-KR" altLang="en-US"/>
              <a:t>알아서</a:t>
            </a:r>
            <a:r>
              <a:rPr lang="en-US" altLang="ko-KR"/>
              <a:t>' </a:t>
            </a:r>
            <a:r>
              <a:rPr lang="ko-KR" altLang="en-US"/>
              <a:t>채워 넣었다는 말과 같다</a:t>
            </a:r>
          </a:p>
          <a:p>
            <a:r>
              <a:rPr lang="en-US" altLang="ko-KR"/>
              <a:t>-&gt; </a:t>
            </a:r>
            <a:r>
              <a:rPr lang="ko-KR" altLang="en-US"/>
              <a:t>기계가 점점 더 많은 일을 하게 된다</a:t>
            </a:r>
            <a:r>
              <a:rPr lang="en-US" altLang="ko-KR"/>
              <a:t>. </a:t>
            </a:r>
            <a:r>
              <a:rPr lang="ko-KR" altLang="en-US"/>
              <a:t>곧 최종 결과물이 점차 내 창조물이 아니고 나는 점차 </a:t>
            </a:r>
            <a:r>
              <a:rPr lang="en-US" altLang="ko-KR"/>
              <a:t>'</a:t>
            </a:r>
            <a:r>
              <a:rPr lang="ko-KR" altLang="en-US"/>
              <a:t>발주자</a:t>
            </a:r>
            <a:r>
              <a:rPr lang="en-US" altLang="ko-KR"/>
              <a:t>'</a:t>
            </a:r>
            <a:r>
              <a:rPr lang="ko-KR" altLang="en-US"/>
              <a:t>의 위치에 간다는 말입니다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en-US" altLang="ko-KR"/>
              <a:t>-&gt; </a:t>
            </a:r>
            <a:r>
              <a:rPr lang="ko-KR" altLang="en-US"/>
              <a:t>내 머릿속에 떠오르는 그 일과 정확하게 같은 일을 시키기 위해선 기계가 맡은 부분에 대해 정확한 명령을 내려야 한다</a:t>
            </a:r>
            <a:r>
              <a:rPr lang="en-US" altLang="ko-KR"/>
              <a:t>.</a:t>
            </a:r>
          </a:p>
          <a:p>
            <a:r>
              <a:rPr lang="en-US" altLang="ko-KR"/>
              <a:t>-&gt; </a:t>
            </a:r>
            <a:r>
              <a:rPr lang="ko-KR" altLang="en-US"/>
              <a:t>단순히 디테일하게 명령을 내릴 게 아니라 기계가 할일을 디테일하게</a:t>
            </a:r>
          </a:p>
          <a:p>
            <a:r>
              <a:rPr lang="en-US" altLang="ko-KR"/>
              <a:t>-&gt; </a:t>
            </a:r>
            <a:r>
              <a:rPr lang="ko-KR" altLang="en-US"/>
              <a:t>기계가 뭔 일을 할지 알아야 한다</a:t>
            </a:r>
            <a:r>
              <a:rPr lang="en-US" altLang="ko-KR"/>
              <a:t>.</a:t>
            </a:r>
          </a:p>
          <a:p>
            <a:r>
              <a:rPr lang="en-US" altLang="ko-KR"/>
              <a:t>-&gt; </a:t>
            </a:r>
            <a:r>
              <a:rPr lang="ko-KR" altLang="en-US"/>
              <a:t>동영상을 만든다는 말은 곧 과거 그래픽 디자이너들이 수동을 한 범위를 배워야 한다는 말이다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06931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사람마다 저마다 다른 예술의 정의를 갖기에 예술의 본질을 정의내릴 순 없다</a:t>
            </a:r>
            <a:r>
              <a:rPr lang="en-US" altLang="ko-KR"/>
              <a:t>. </a:t>
            </a:r>
            <a:r>
              <a:rPr lang="ko-KR" altLang="en-US"/>
              <a:t>하지만 그러한 시도는 예술에 대한 생산적인 논쟁을 낳았다</a:t>
            </a:r>
            <a:r>
              <a:rPr lang="en-US" altLang="ko-KR"/>
              <a:t>. </a:t>
            </a:r>
            <a:r>
              <a:rPr lang="ko-KR" altLang="en-US"/>
              <a:t>우리도 그 논쟁에 인공지능을 끼워넣어 확장해보자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en-US" altLang="ko-KR"/>
              <a:t>* </a:t>
            </a:r>
            <a:r>
              <a:rPr lang="ko-KR" altLang="en-US"/>
              <a:t>재현론</a:t>
            </a:r>
          </a:p>
          <a:p>
            <a:r>
              <a:rPr lang="ko-KR" altLang="en-US"/>
              <a:t>예술에 있어 모방의 논쟁은 플라톤과 아리스토텔레스에서부터 시작한다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en-US" altLang="ko-KR"/>
              <a:t>40. </a:t>
            </a:r>
            <a:r>
              <a:rPr lang="ko-KR" altLang="en-US"/>
              <a:t>예술 작품은 모방일 경우에만 예술작품이다</a:t>
            </a:r>
            <a:r>
              <a:rPr lang="en-US" altLang="ko-KR"/>
              <a:t>. </a:t>
            </a:r>
            <a:r>
              <a:rPr lang="ko-KR" altLang="en-US"/>
              <a:t>뻥튀기 장사 배우처럼</a:t>
            </a:r>
            <a:r>
              <a:rPr lang="en-US" altLang="ko-KR"/>
              <a:t>. but </a:t>
            </a:r>
            <a:r>
              <a:rPr lang="ko-KR" altLang="en-US"/>
              <a:t>너무 많은 반대 예시가 있다</a:t>
            </a:r>
            <a:r>
              <a:rPr lang="en-US" altLang="ko-KR"/>
              <a:t>. </a:t>
            </a:r>
            <a:r>
              <a:rPr lang="ko-KR" altLang="en-US"/>
              <a:t>추상 예술은</a:t>
            </a:r>
            <a:r>
              <a:rPr lang="en-US" altLang="ko-KR"/>
              <a:t>? </a:t>
            </a:r>
            <a:r>
              <a:rPr lang="ko-KR" altLang="en-US"/>
              <a:t>음악은</a:t>
            </a:r>
            <a:r>
              <a:rPr lang="en-US" altLang="ko-KR"/>
              <a:t>? </a:t>
            </a:r>
            <a:r>
              <a:rPr lang="ko-KR" altLang="en-US"/>
              <a:t>난타를 제외하고 다 배제될 것이다</a:t>
            </a:r>
            <a:r>
              <a:rPr lang="en-US" altLang="ko-KR"/>
              <a:t>. </a:t>
            </a:r>
            <a:r>
              <a:rPr lang="ko-KR" altLang="en-US"/>
              <a:t>민속예술은</a:t>
            </a:r>
            <a:r>
              <a:rPr lang="en-US" altLang="ko-KR"/>
              <a:t>? </a:t>
            </a:r>
            <a:r>
              <a:rPr lang="ko-KR" altLang="en-US"/>
              <a:t>뒤샹의 샘은</a:t>
            </a:r>
            <a:r>
              <a:rPr lang="en-US" altLang="ko-KR"/>
              <a:t>? </a:t>
            </a:r>
            <a:r>
              <a:rPr lang="ko-KR" altLang="en-US"/>
              <a:t>공연예술</a:t>
            </a:r>
            <a:r>
              <a:rPr lang="en-US" altLang="ko-KR"/>
              <a:t>/</a:t>
            </a:r>
            <a:r>
              <a:rPr lang="ko-KR" altLang="en-US"/>
              <a:t>연기로 한정한다고 해도 극사실주의 작품</a:t>
            </a:r>
            <a:r>
              <a:rPr lang="en-US" altLang="ko-KR"/>
              <a:t>/</a:t>
            </a:r>
            <a:r>
              <a:rPr lang="ko-KR" altLang="en-US"/>
              <a:t>연기를 제외한 거의 대부분의 작품에서 예술 모방론은 거센 반발에 직면할 것이다</a:t>
            </a:r>
            <a:r>
              <a:rPr lang="en-US" altLang="ko-KR"/>
              <a:t>.</a:t>
            </a:r>
          </a:p>
          <a:p>
            <a:r>
              <a:rPr lang="en-US" altLang="ko-KR"/>
              <a:t>46. </a:t>
            </a:r>
            <a:r>
              <a:rPr lang="ko-KR" altLang="en-US"/>
              <a:t>예술 모방론이 예술 재현론으로 대체되었다</a:t>
            </a:r>
            <a:r>
              <a:rPr lang="en-US" altLang="ko-KR"/>
              <a:t>. </a:t>
            </a:r>
            <a:r>
              <a:rPr lang="ko-KR" altLang="en-US"/>
              <a:t>재현은 대리</a:t>
            </a:r>
            <a:r>
              <a:rPr lang="en-US" altLang="ko-KR"/>
              <a:t>. but </a:t>
            </a:r>
            <a:r>
              <a:rPr lang="ko-KR" altLang="en-US"/>
              <a:t>닮지 않아도 대리가 가능</a:t>
            </a:r>
            <a:r>
              <a:rPr lang="en-US" altLang="ko-KR"/>
              <a:t>. </a:t>
            </a:r>
            <a:r>
              <a:rPr lang="ko-KR" altLang="en-US"/>
              <a:t>작가가 무언가를 대리한다고 의도하고</a:t>
            </a:r>
            <a:r>
              <a:rPr lang="en-US" altLang="ko-KR"/>
              <a:t>, </a:t>
            </a:r>
            <a:r>
              <a:rPr lang="ko-KR" altLang="en-US"/>
              <a:t>관객이 알게 되면 대리한 거다</a:t>
            </a:r>
            <a:r>
              <a:rPr lang="en-US" altLang="ko-KR"/>
              <a:t>. </a:t>
            </a:r>
            <a:r>
              <a:rPr lang="ko-KR" altLang="en-US"/>
              <a:t>뻥튀기 장사를 새롭게</a:t>
            </a:r>
            <a:r>
              <a:rPr lang="en-US" altLang="ko-KR"/>
              <a:t>. </a:t>
            </a:r>
          </a:p>
          <a:p>
            <a:r>
              <a:rPr lang="en-US" altLang="ko-KR"/>
              <a:t>47. </a:t>
            </a:r>
            <a:r>
              <a:rPr lang="ko-KR" altLang="en-US"/>
              <a:t>여전히 건축은</a:t>
            </a:r>
            <a:r>
              <a:rPr lang="en-US" altLang="ko-KR"/>
              <a:t>, </a:t>
            </a:r>
            <a:r>
              <a:rPr lang="ko-KR" altLang="en-US"/>
              <a:t>추상화는 예술인가</a:t>
            </a:r>
            <a:r>
              <a:rPr lang="en-US" altLang="ko-KR"/>
              <a:t>? </a:t>
            </a:r>
            <a:r>
              <a:rPr lang="ko-KR" altLang="en-US"/>
              <a:t>공연예술도 퍼포먼스 수행적인 작품은</a:t>
            </a:r>
            <a:r>
              <a:rPr lang="en-US" altLang="ko-KR"/>
              <a:t>?</a:t>
            </a:r>
          </a:p>
          <a:p>
            <a:r>
              <a:rPr lang="en-US" altLang="ko-KR"/>
              <a:t>47. </a:t>
            </a:r>
            <a:r>
              <a:rPr lang="ko-KR" altLang="en-US"/>
              <a:t>신재현 예술론</a:t>
            </a:r>
            <a:r>
              <a:rPr lang="en-US" altLang="ko-KR"/>
              <a:t>. '</a:t>
            </a:r>
            <a:r>
              <a:rPr lang="ko-KR" altLang="en-US"/>
              <a:t>무언가에 관한 것일 경우에만 예술 작품이다</a:t>
            </a:r>
            <a:r>
              <a:rPr lang="en-US" altLang="ko-KR"/>
              <a:t>'(</a:t>
            </a:r>
            <a:r>
              <a:rPr lang="ko-KR" altLang="en-US"/>
              <a:t>주제를 가져야 한다</a:t>
            </a:r>
            <a:r>
              <a:rPr lang="en-US" altLang="ko-KR"/>
              <a:t>. </a:t>
            </a:r>
            <a:r>
              <a:rPr lang="ko-KR" altLang="en-US"/>
              <a:t>해석의 대상이어야 한다</a:t>
            </a:r>
            <a:r>
              <a:rPr lang="en-US" altLang="ko-KR"/>
              <a:t>). </a:t>
            </a:r>
          </a:p>
          <a:p>
            <a:endParaRPr lang="en-US" altLang="ko-KR"/>
          </a:p>
          <a:p>
            <a:endParaRPr lang="en-US" altLang="ko-KR"/>
          </a:p>
          <a:p>
            <a:r>
              <a:rPr lang="en-US" altLang="ko-KR"/>
              <a:t>* </a:t>
            </a:r>
            <a:r>
              <a:rPr lang="ko-KR" altLang="en-US"/>
              <a:t>표현론</a:t>
            </a:r>
          </a:p>
          <a:p>
            <a:r>
              <a:rPr lang="ko-KR" altLang="en-US"/>
              <a:t>매우 작은 동작으로</a:t>
            </a:r>
            <a:r>
              <a:rPr lang="en-US" altLang="ko-KR"/>
              <a:t>, </a:t>
            </a:r>
            <a:r>
              <a:rPr lang="ko-KR" altLang="en-US"/>
              <a:t>모자를 벗어 가슴에 올리고 시선을 하늘로 올린 것만으로 관객에게 절절함을 주었다</a:t>
            </a:r>
            <a:r>
              <a:rPr lang="en-US" altLang="ko-KR"/>
              <a:t>.</a:t>
            </a:r>
          </a:p>
          <a:p>
            <a:r>
              <a:rPr lang="en-US" altLang="ko-KR"/>
              <a:t>98. </a:t>
            </a:r>
            <a:r>
              <a:rPr lang="ko-KR" altLang="en-US"/>
              <a:t>재현론은 객관세계 묘사</a:t>
            </a:r>
            <a:r>
              <a:rPr lang="en-US" altLang="ko-KR"/>
              <a:t>, </a:t>
            </a:r>
            <a:r>
              <a:rPr lang="ko-KR" altLang="en-US"/>
              <a:t>표현론은 주관세계</a:t>
            </a:r>
            <a:r>
              <a:rPr lang="en-US" altLang="ko-KR"/>
              <a:t>, </a:t>
            </a:r>
            <a:r>
              <a:rPr lang="ko-KR" altLang="en-US"/>
              <a:t>내적 경험에 집중</a:t>
            </a:r>
            <a:r>
              <a:rPr lang="en-US" altLang="ko-KR"/>
              <a:t>.</a:t>
            </a:r>
          </a:p>
          <a:p>
            <a:r>
              <a:rPr lang="en-US" altLang="ko-KR"/>
              <a:t>100. </a:t>
            </a:r>
            <a:r>
              <a:rPr lang="ko-KR" altLang="en-US"/>
              <a:t>예술이 감정을 표면으로 끌어내고</a:t>
            </a:r>
            <a:r>
              <a:rPr lang="en-US" altLang="ko-KR"/>
              <a:t>, </a:t>
            </a:r>
            <a:r>
              <a:rPr lang="ko-KR" altLang="en-US"/>
              <a:t>감상자가 동일한 감정을 느끼는 것</a:t>
            </a:r>
            <a:r>
              <a:rPr lang="en-US" altLang="ko-KR"/>
              <a:t>/</a:t>
            </a:r>
            <a:r>
              <a:rPr lang="ko-KR" altLang="en-US"/>
              <a:t>지각하는 것</a:t>
            </a:r>
            <a:r>
              <a:rPr lang="en-US" altLang="ko-KR"/>
              <a:t>.</a:t>
            </a:r>
          </a:p>
          <a:p>
            <a:r>
              <a:rPr lang="en-US" altLang="ko-KR"/>
              <a:t>112. </a:t>
            </a:r>
            <a:r>
              <a:rPr lang="ko-KR" altLang="en-US"/>
              <a:t>경험 조건과 동일성 조건</a:t>
            </a:r>
            <a:r>
              <a:rPr lang="en-US" altLang="ko-KR"/>
              <a:t>. </a:t>
            </a:r>
            <a:r>
              <a:rPr lang="ko-KR" altLang="en-US"/>
              <a:t>예술가는 반드시 감정을 느껴야 하는가</a:t>
            </a:r>
            <a:r>
              <a:rPr lang="en-US" altLang="ko-KR"/>
              <a:t>? </a:t>
            </a:r>
            <a:r>
              <a:rPr lang="ko-KR" altLang="en-US"/>
              <a:t>머리로 계산해서 만들 순 없는가</a:t>
            </a:r>
            <a:r>
              <a:rPr lang="en-US" altLang="ko-KR"/>
              <a:t>? </a:t>
            </a:r>
            <a:r>
              <a:rPr lang="ko-KR" altLang="en-US"/>
              <a:t>훌륭한 예술 작품은 예술가가 전달하려한 그 감정 외에 다른 많은 감정을 불러일으키곤 하지 않는가</a:t>
            </a:r>
            <a:r>
              <a:rPr lang="en-US" altLang="ko-KR"/>
              <a:t>? 100</a:t>
            </a:r>
            <a:r>
              <a:rPr lang="ko-KR" altLang="en-US"/>
              <a:t>이면 </a:t>
            </a:r>
            <a:r>
              <a:rPr lang="en-US" altLang="ko-KR"/>
              <a:t>100, </a:t>
            </a:r>
            <a:r>
              <a:rPr lang="ko-KR" altLang="en-US"/>
              <a:t>대부분의 관객이 동일한 감정으로 극장을 떠나는 극은 장르극의 경우가 그렇다</a:t>
            </a:r>
            <a:r>
              <a:rPr lang="en-US" altLang="ko-KR"/>
              <a:t>.</a:t>
            </a:r>
          </a:p>
          <a:p>
            <a:r>
              <a:rPr lang="en-US" altLang="ko-KR"/>
              <a:t>120. </a:t>
            </a:r>
            <a:r>
              <a:rPr lang="ko-KR" altLang="en-US"/>
              <a:t>정서의 탐구</a:t>
            </a:r>
            <a:r>
              <a:rPr lang="en-US" altLang="ko-KR"/>
              <a:t>/</a:t>
            </a:r>
            <a:r>
              <a:rPr lang="ko-KR" altLang="en-US"/>
              <a:t>전달인 작품이 아니라 관념의 탐구</a:t>
            </a:r>
            <a:r>
              <a:rPr lang="en-US" altLang="ko-KR"/>
              <a:t>/</a:t>
            </a:r>
            <a:r>
              <a:rPr lang="ko-KR" altLang="en-US"/>
              <a:t>전달하는 많은 작품이 있다</a:t>
            </a:r>
            <a:r>
              <a:rPr lang="en-US" altLang="ko-KR"/>
              <a:t>.</a:t>
            </a:r>
          </a:p>
          <a:p>
            <a:r>
              <a:rPr lang="en-US" altLang="ko-KR"/>
              <a:t>132. </a:t>
            </a:r>
            <a:r>
              <a:rPr lang="ko-KR" altLang="en-US"/>
              <a:t>과도한 표현이 예술성을 저해한다고 말하는 경우도 많다</a:t>
            </a:r>
            <a:r>
              <a:rPr lang="en-US" altLang="ko-KR"/>
              <a:t>. </a:t>
            </a:r>
            <a:r>
              <a:rPr lang="ko-KR" altLang="en-US"/>
              <a:t>잔인하거나 선정적이거나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endParaRPr lang="en-US" altLang="ko-KR"/>
          </a:p>
          <a:p>
            <a:endParaRPr lang="en-US" altLang="ko-KR"/>
          </a:p>
          <a:p>
            <a:r>
              <a:rPr lang="en-US" altLang="ko-KR"/>
              <a:t>* </a:t>
            </a:r>
            <a:r>
              <a:rPr lang="ko-KR" altLang="en-US"/>
              <a:t>형식론</a:t>
            </a:r>
          </a:p>
          <a:p>
            <a:r>
              <a:rPr lang="ko-KR" altLang="en-US"/>
              <a:t>고대 그리스 비극부터 현대 연극까지 연극사에서 배우는 수십개의 장르들</a:t>
            </a:r>
            <a:r>
              <a:rPr lang="en-US" altLang="ko-KR"/>
              <a:t>.</a:t>
            </a:r>
          </a:p>
          <a:p>
            <a:r>
              <a:rPr lang="ko-KR" altLang="en-US"/>
              <a:t>양식미를 추구한 많은 동인제 극단들</a:t>
            </a:r>
            <a:r>
              <a:rPr lang="en-US" altLang="ko-KR"/>
              <a:t>. </a:t>
            </a:r>
            <a:r>
              <a:rPr lang="ko-KR" altLang="en-US"/>
              <a:t>오태석 극단</a:t>
            </a:r>
            <a:r>
              <a:rPr lang="en-US" altLang="ko-KR"/>
              <a:t>, </a:t>
            </a:r>
            <a:r>
              <a:rPr lang="ko-KR" altLang="en-US"/>
              <a:t>이윤택 극단</a:t>
            </a:r>
            <a:r>
              <a:rPr lang="en-US" altLang="ko-KR"/>
              <a:t>. </a:t>
            </a:r>
          </a:p>
          <a:p>
            <a:r>
              <a:rPr lang="ko-KR" altLang="en-US"/>
              <a:t>신체극</a:t>
            </a:r>
            <a:r>
              <a:rPr lang="en-US" altLang="ko-KR"/>
              <a:t>, </a:t>
            </a:r>
            <a:r>
              <a:rPr lang="ko-KR" altLang="en-US"/>
              <a:t>코메디아 델 아르떼</a:t>
            </a:r>
            <a:r>
              <a:rPr lang="en-US" altLang="ko-KR"/>
              <a:t>?</a:t>
            </a:r>
          </a:p>
          <a:p>
            <a:r>
              <a:rPr lang="ko-KR" altLang="en-US"/>
              <a:t>사고는 편협하고 감정도 깊지 않지만 정말 새로운 세계를 보여준 작품이다</a:t>
            </a:r>
            <a:r>
              <a:rPr lang="en-US" altLang="ko-KR"/>
              <a:t>.</a:t>
            </a:r>
          </a:p>
          <a:p>
            <a:r>
              <a:rPr lang="en-US" altLang="ko-KR"/>
              <a:t>- 178 </a:t>
            </a:r>
            <a:r>
              <a:rPr lang="ko-KR" altLang="en-US"/>
              <a:t>의미있는 형식을 가질 경우에만 예술이다</a:t>
            </a:r>
            <a:r>
              <a:rPr lang="en-US" altLang="ko-KR"/>
              <a:t>.</a:t>
            </a:r>
          </a:p>
          <a:p>
            <a:r>
              <a:rPr lang="en-US" altLang="ko-KR"/>
              <a:t>- </a:t>
            </a:r>
            <a:r>
              <a:rPr lang="ko-KR" altLang="en-US"/>
              <a:t>주제나 감정이 무용한 경우에도 그 형식미가 있다면 예술로 볼 수 있다</a:t>
            </a:r>
            <a:r>
              <a:rPr lang="en-US" altLang="ko-KR"/>
              <a:t>. </a:t>
            </a:r>
            <a:r>
              <a:rPr lang="ko-KR" altLang="en-US"/>
              <a:t>과거의 많은 작품이 가부장적 사고방식에 기반한다</a:t>
            </a:r>
            <a:r>
              <a:rPr lang="en-US" altLang="ko-KR"/>
              <a:t>. </a:t>
            </a:r>
            <a:r>
              <a:rPr lang="ko-KR" altLang="en-US"/>
              <a:t>페미니즘이 그 허울을 드러낸 지금 시점에서 너무 형편없는 작품은 갑자기 예술이 아닌게 되나</a:t>
            </a:r>
            <a:r>
              <a:rPr lang="en-US" altLang="ko-KR"/>
              <a:t>? </a:t>
            </a:r>
            <a:r>
              <a:rPr lang="ko-KR" altLang="en-US"/>
              <a:t>반대로 무한한 시도를 한다면 모든 형식을 다 찾아낼 수 있는 어떤 미래가 존재할 것이다</a:t>
            </a:r>
            <a:r>
              <a:rPr lang="en-US" altLang="ko-KR"/>
              <a:t>. </a:t>
            </a:r>
            <a:r>
              <a:rPr lang="ko-KR" altLang="en-US"/>
              <a:t>형식주의자들에게 이때는 예술의 종말이 될 것이다</a:t>
            </a:r>
            <a:r>
              <a:rPr lang="en-US" altLang="ko-KR"/>
              <a:t>.</a:t>
            </a:r>
          </a:p>
          <a:p>
            <a:r>
              <a:rPr lang="en-US" altLang="ko-KR"/>
              <a:t>190 </a:t>
            </a:r>
            <a:r>
              <a:rPr lang="ko-KR" altLang="en-US"/>
              <a:t>형식 없는 작품에 도전한 현대예술이 많다</a:t>
            </a:r>
            <a:r>
              <a:rPr lang="en-US" altLang="ko-KR"/>
              <a:t>.</a:t>
            </a:r>
          </a:p>
          <a:p>
            <a:r>
              <a:rPr lang="en-US" altLang="ko-KR"/>
              <a:t>194. </a:t>
            </a:r>
            <a:r>
              <a:rPr lang="ko-KR" altLang="en-US"/>
              <a:t>내용을 참조하지 않으면 형식을 알 수 없는 작품</a:t>
            </a:r>
            <a:r>
              <a:rPr lang="en-US" altLang="ko-KR"/>
              <a:t>(</a:t>
            </a:r>
            <a:r>
              <a:rPr lang="ko-KR" altLang="en-US"/>
              <a:t>내용이 형식을 만드는 작품</a:t>
            </a:r>
            <a:r>
              <a:rPr lang="en-US" altLang="ko-KR"/>
              <a:t>)</a:t>
            </a:r>
            <a:r>
              <a:rPr lang="ko-KR" altLang="en-US"/>
              <a:t>이 있다</a:t>
            </a:r>
            <a:r>
              <a:rPr lang="en-US" altLang="ko-KR"/>
              <a:t>. (</a:t>
            </a:r>
            <a:r>
              <a:rPr lang="ko-KR" altLang="en-US"/>
              <a:t>햄릿의 극중극</a:t>
            </a:r>
            <a:r>
              <a:rPr lang="en-US" altLang="ko-KR"/>
              <a:t>, </a:t>
            </a:r>
            <a:r>
              <a:rPr lang="ko-KR" altLang="en-US"/>
              <a:t>리어왕에서 리어왕이 만드는 플롯과 </a:t>
            </a:r>
            <a:r>
              <a:rPr lang="en-US" altLang="ko-KR"/>
              <a:t>???</a:t>
            </a:r>
            <a:r>
              <a:rPr lang="ko-KR" altLang="en-US"/>
              <a:t>공작이 만드는 서브 플롯</a:t>
            </a:r>
            <a:r>
              <a:rPr lang="en-US" altLang="ko-KR"/>
              <a:t>)</a:t>
            </a:r>
          </a:p>
          <a:p>
            <a:r>
              <a:rPr lang="en-US" altLang="ko-KR"/>
              <a:t>197 </a:t>
            </a:r>
            <a:r>
              <a:rPr lang="ko-KR" altLang="en-US"/>
              <a:t>신형식주의는</a:t>
            </a:r>
            <a:r>
              <a:rPr lang="en-US" altLang="ko-KR"/>
              <a:t>, </a:t>
            </a:r>
            <a:r>
              <a:rPr lang="ko-KR" altLang="en-US"/>
              <a:t>내용과 형식이 적절하게 관계되어 있다면 예술이다</a:t>
            </a:r>
            <a:r>
              <a:rPr lang="en-US" altLang="ko-KR"/>
              <a:t>.</a:t>
            </a:r>
          </a:p>
          <a:p>
            <a:r>
              <a:rPr lang="en-US" altLang="ko-KR"/>
              <a:t>221 </a:t>
            </a:r>
            <a:r>
              <a:rPr lang="ko-KR" altLang="en-US"/>
              <a:t>형식이란 무엇인가</a:t>
            </a:r>
            <a:r>
              <a:rPr lang="en-US" altLang="ko-KR"/>
              <a:t>? </a:t>
            </a:r>
            <a:r>
              <a:rPr lang="ko-KR" altLang="en-US"/>
              <a:t>예술적 형식은 부분들 간의 관계로 구성된다</a:t>
            </a:r>
            <a:r>
              <a:rPr lang="en-US" altLang="ko-KR"/>
              <a:t>.</a:t>
            </a:r>
          </a:p>
          <a:p>
            <a:r>
              <a:rPr lang="en-US" altLang="ko-KR"/>
              <a:t>225 </a:t>
            </a:r>
            <a:r>
              <a:rPr lang="ko-KR" altLang="en-US"/>
              <a:t>그리고 그 관계는 예술 작품의 목적이나 목표를 실현시키려 해야 한다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endParaRPr lang="en-US" altLang="ko-KR"/>
          </a:p>
          <a:p>
            <a:r>
              <a:rPr lang="en-US" altLang="ko-KR"/>
              <a:t>*  </a:t>
            </a:r>
            <a:r>
              <a:rPr lang="ko-KR" altLang="en-US"/>
              <a:t>미적 경험론</a:t>
            </a:r>
          </a:p>
          <a:p>
            <a:r>
              <a:rPr lang="ko-KR" altLang="en-US"/>
              <a:t>뭔지 모르지만 난 거기에 완전히 빠져 있었어</a:t>
            </a:r>
            <a:r>
              <a:rPr lang="en-US" altLang="ko-KR"/>
              <a:t>. </a:t>
            </a:r>
            <a:r>
              <a:rPr lang="ko-KR" altLang="en-US"/>
              <a:t>난 그래서 예술이란 건 주저리 주저리 설명할게 아니라 그냥 느끼는 거가 예술이라고 생각해</a:t>
            </a:r>
            <a:r>
              <a:rPr lang="en-US" altLang="ko-KR"/>
              <a:t>.</a:t>
            </a:r>
          </a:p>
          <a:p>
            <a:r>
              <a:rPr lang="ko-KR" altLang="en-US"/>
              <a:t>감상자로 하여금 관조적 미적 경험에 빠지게 하는 것이 예술 작품이다</a:t>
            </a:r>
            <a:r>
              <a:rPr lang="en-US" altLang="ko-KR"/>
              <a:t>. but </a:t>
            </a:r>
            <a:r>
              <a:rPr lang="ko-KR" altLang="en-US"/>
              <a:t>자연미와 뭐가 다른가</a:t>
            </a:r>
            <a:r>
              <a:rPr lang="en-US" altLang="ko-KR"/>
              <a:t>? </a:t>
            </a:r>
            <a:r>
              <a:rPr lang="ko-KR" altLang="en-US"/>
              <a:t>미적 경험을 주기 위한 창작자의 의도가 들어 있는 작품이어야 한다</a:t>
            </a:r>
            <a:r>
              <a:rPr lang="en-US" altLang="ko-KR"/>
              <a:t>. -&gt; </a:t>
            </a:r>
            <a:r>
              <a:rPr lang="ko-KR" altLang="en-US"/>
              <a:t>그렇다면 많은 사회참여적 작품이 반례이다</a:t>
            </a:r>
            <a:r>
              <a:rPr lang="en-US" altLang="ko-KR"/>
              <a:t>. </a:t>
            </a:r>
            <a:r>
              <a:rPr lang="ko-KR" altLang="en-US"/>
              <a:t>매우 많은 연출가와 작가가 미적인 감상의 이유가 아니라 계몽 내지는 비판</a:t>
            </a:r>
            <a:r>
              <a:rPr lang="en-US" altLang="ko-KR"/>
              <a:t>, </a:t>
            </a:r>
            <a:r>
              <a:rPr lang="ko-KR" altLang="en-US"/>
              <a:t>고발의 의미로 예술을 이용한다</a:t>
            </a:r>
            <a:r>
              <a:rPr lang="en-US" altLang="ko-KR"/>
              <a:t>. </a:t>
            </a:r>
            <a:r>
              <a:rPr lang="ko-KR" altLang="en-US"/>
              <a:t>세월호 사건이 터지자 연극계에서 굉장히 많은 작품이 나타났다</a:t>
            </a:r>
            <a:r>
              <a:rPr lang="en-US" altLang="ko-KR"/>
              <a:t>. </a:t>
            </a:r>
            <a:r>
              <a:rPr lang="ko-KR" altLang="en-US"/>
              <a:t>유족들 인터뷰를 묶어 작품을 만들기도 했다</a:t>
            </a:r>
            <a:r>
              <a:rPr lang="en-US" altLang="ko-KR"/>
              <a:t>. </a:t>
            </a:r>
            <a:r>
              <a:rPr lang="ko-KR" altLang="en-US"/>
              <a:t>작가</a:t>
            </a:r>
            <a:r>
              <a:rPr lang="en-US" altLang="ko-KR"/>
              <a:t>/</a:t>
            </a:r>
            <a:r>
              <a:rPr lang="ko-KR" altLang="en-US"/>
              <a:t>연출이 관조적 미학</a:t>
            </a:r>
            <a:r>
              <a:rPr lang="en-US" altLang="ko-KR"/>
              <a:t>, </a:t>
            </a:r>
            <a:r>
              <a:rPr lang="ko-KR" altLang="en-US"/>
              <a:t>심미적 만족을 위해 작품을 만들진 않았다</a:t>
            </a:r>
            <a:r>
              <a:rPr lang="en-US" altLang="ko-KR"/>
              <a:t>.</a:t>
            </a:r>
          </a:p>
          <a:p>
            <a:r>
              <a:rPr lang="ko-KR" altLang="en-US"/>
              <a:t>미적 경험이란</a:t>
            </a:r>
            <a:r>
              <a:rPr lang="en-US" altLang="ko-KR"/>
              <a:t>?</a:t>
            </a:r>
          </a:p>
          <a:p>
            <a:r>
              <a:rPr lang="en-US" altLang="ko-KR"/>
              <a:t>263. </a:t>
            </a:r>
            <a:r>
              <a:rPr lang="ko-KR" altLang="en-US"/>
              <a:t>내용 지향적 설명 </a:t>
            </a:r>
            <a:r>
              <a:rPr lang="en-US" altLang="ko-KR"/>
              <a:t>: </a:t>
            </a:r>
            <a:r>
              <a:rPr lang="ko-KR" altLang="en-US"/>
              <a:t>작품이 통일성</a:t>
            </a:r>
            <a:r>
              <a:rPr lang="en-US" altLang="ko-KR"/>
              <a:t>, </a:t>
            </a:r>
            <a:r>
              <a:rPr lang="ko-KR" altLang="en-US"/>
              <a:t>다양성</a:t>
            </a:r>
            <a:r>
              <a:rPr lang="en-US" altLang="ko-KR"/>
              <a:t>, </a:t>
            </a:r>
            <a:r>
              <a:rPr lang="ko-KR" altLang="en-US"/>
              <a:t>강도 등 미적 속성을 갖고 있다</a:t>
            </a:r>
            <a:r>
              <a:rPr lang="en-US" altLang="ko-KR"/>
              <a:t>.</a:t>
            </a:r>
          </a:p>
          <a:p>
            <a:r>
              <a:rPr lang="en-US" altLang="ko-KR"/>
              <a:t>265 </a:t>
            </a:r>
            <a:r>
              <a:rPr lang="ko-KR" altLang="en-US"/>
              <a:t>정서 지향적 설명 </a:t>
            </a:r>
            <a:r>
              <a:rPr lang="en-US" altLang="ko-KR"/>
              <a:t>: </a:t>
            </a:r>
            <a:r>
              <a:rPr lang="ko-KR" altLang="en-US"/>
              <a:t>감상자가 사심없는 관조에 빠지는 것</a:t>
            </a:r>
            <a:r>
              <a:rPr lang="en-US" altLang="ko-KR"/>
              <a:t>. </a:t>
            </a:r>
            <a:r>
              <a:rPr lang="ko-KR" altLang="en-US"/>
              <a:t>대상이 미적 속성을 갖는 게 아닌 감상자가 빠지는 것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endParaRPr lang="en-US" altLang="ko-KR"/>
          </a:p>
          <a:p>
            <a:endParaRPr lang="en-US" altLang="ko-KR"/>
          </a:p>
          <a:p>
            <a:r>
              <a:rPr lang="ko-KR" altLang="en-US"/>
              <a:t>예술정의론</a:t>
            </a:r>
          </a:p>
          <a:p>
            <a:r>
              <a:rPr lang="en-US" altLang="ko-KR"/>
              <a:t>325 </a:t>
            </a:r>
            <a:r>
              <a:rPr lang="ko-KR" altLang="en-US"/>
              <a:t>기존 접근법은 내적 본질을 파악하려는 것 </a:t>
            </a:r>
            <a:r>
              <a:rPr lang="en-US" altLang="ko-KR"/>
              <a:t>-&gt; </a:t>
            </a:r>
            <a:r>
              <a:rPr lang="ko-KR" altLang="en-US"/>
              <a:t>예술을 닫혀있는 개념으로 보았다</a:t>
            </a:r>
            <a:r>
              <a:rPr lang="en-US" altLang="ko-KR"/>
              <a:t>.</a:t>
            </a:r>
          </a:p>
          <a:p>
            <a:r>
              <a:rPr lang="en-US" altLang="ko-KR"/>
              <a:t>327. </a:t>
            </a:r>
            <a:r>
              <a:rPr lang="ko-KR" altLang="en-US"/>
              <a:t>누군가 예술을 정의하면 </a:t>
            </a:r>
            <a:r>
              <a:rPr lang="en-US" altLang="ko-KR"/>
              <a:t>-&gt; </a:t>
            </a:r>
            <a:r>
              <a:rPr lang="ko-KR" altLang="en-US"/>
              <a:t>예술가들은 그 정의를 파괴하려는 작품을 만들어 내곤 했습니다</a:t>
            </a:r>
            <a:r>
              <a:rPr lang="en-US" altLang="ko-KR"/>
              <a:t>.</a:t>
            </a:r>
          </a:p>
          <a:p>
            <a:r>
              <a:rPr lang="ko-KR" altLang="en-US"/>
              <a:t>그럼에도 불구하고 예술 작품을 구분해 내야했습니다</a:t>
            </a:r>
            <a:r>
              <a:rPr lang="en-US" altLang="ko-KR"/>
              <a:t>.</a:t>
            </a:r>
          </a:p>
          <a:p>
            <a:r>
              <a:rPr lang="en-US" altLang="ko-KR"/>
              <a:t>324 </a:t>
            </a:r>
            <a:r>
              <a:rPr lang="ko-KR" altLang="en-US"/>
              <a:t>가족유사성과 의자 </a:t>
            </a:r>
            <a:r>
              <a:rPr lang="en-US" altLang="ko-KR"/>
              <a:t>: </a:t>
            </a:r>
            <a:r>
              <a:rPr lang="ko-KR" altLang="en-US"/>
              <a:t>비슷하면 예술이다</a:t>
            </a:r>
            <a:r>
              <a:rPr lang="en-US" altLang="ko-KR"/>
              <a:t>. 344 </a:t>
            </a:r>
            <a:r>
              <a:rPr lang="ko-KR" altLang="en-US"/>
              <a:t>그런데 너무 열려 있어 세상 만물이 예술이 된다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제도와 역사</a:t>
            </a:r>
          </a:p>
          <a:p>
            <a:r>
              <a:rPr lang="ko-KR" altLang="en-US"/>
              <a:t>예술 제도론</a:t>
            </a:r>
          </a:p>
          <a:p>
            <a:r>
              <a:rPr lang="ko-KR" altLang="en-US"/>
              <a:t>어떤 제도가 인공물에게 예술작품의 지위를 부여하면 예술이다</a:t>
            </a:r>
            <a:r>
              <a:rPr lang="en-US" altLang="ko-KR"/>
              <a:t>.</a:t>
            </a:r>
          </a:p>
          <a:p>
            <a:r>
              <a:rPr lang="en-US" altLang="ko-KR"/>
              <a:t>365. </a:t>
            </a:r>
            <a:r>
              <a:rPr lang="ko-KR" altLang="en-US"/>
              <a:t>예술계가 예술을 인정하려면 예술이 뭔지 알아야 한다</a:t>
            </a:r>
            <a:r>
              <a:rPr lang="en-US" altLang="ko-KR"/>
              <a:t>. </a:t>
            </a:r>
            <a:r>
              <a:rPr lang="ko-KR" altLang="en-US"/>
              <a:t>순환논리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역사적 예술 정의</a:t>
            </a:r>
          </a:p>
          <a:p>
            <a:r>
              <a:rPr lang="ko-KR" altLang="en-US"/>
              <a:t>역사적으로 예술의 의도라고 인정받는 의도가 바뀌어왔다</a:t>
            </a:r>
            <a:r>
              <a:rPr lang="en-US" altLang="ko-KR"/>
              <a:t>(</a:t>
            </a:r>
            <a:r>
              <a:rPr lang="ko-KR" altLang="en-US"/>
              <a:t>전례화된 의도</a:t>
            </a:r>
            <a:r>
              <a:rPr lang="en-US" altLang="ko-KR"/>
              <a:t>). </a:t>
            </a:r>
            <a:r>
              <a:rPr lang="ko-KR" altLang="en-US"/>
              <a:t>이러한 의도를 갖고 만든게 예술이다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역사적 서술 </a:t>
            </a:r>
            <a:r>
              <a:rPr lang="en-US" altLang="ko-KR"/>
              <a:t>: </a:t>
            </a:r>
            <a:r>
              <a:rPr lang="ko-KR" altLang="en-US"/>
              <a:t>어떤 작품이 예술이라면 그게 왜 예술인지 온갖 측면에서 주절주절 설명한다</a:t>
            </a:r>
            <a:r>
              <a:rPr lang="en-US" altLang="ko-KR"/>
              <a:t>. </a:t>
            </a:r>
            <a:r>
              <a:rPr lang="ko-KR" altLang="en-US"/>
              <a:t>예술의 본질이라기 보단 예술 작품 개별 판단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r>
              <a:rPr lang="ko-KR" altLang="en-US"/>
              <a:t>예술은 저마다의 이유로 예술이다</a:t>
            </a:r>
            <a:r>
              <a:rPr lang="en-US" altLang="ko-KR"/>
              <a:t>. </a:t>
            </a:r>
            <a:r>
              <a:rPr lang="ko-KR" altLang="en-US"/>
              <a:t>그렇다면 예술의 구석지 어딘가에는 인공지능을 위한 공간도 작게나마 있을 것이다</a:t>
            </a:r>
            <a:r>
              <a:rPr lang="en-US" altLang="ko-KR"/>
              <a:t>.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60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NT Live </a:t>
            </a:r>
            <a:r>
              <a:rPr lang="ko-KR" altLang="en-US"/>
              <a:t>프랑켄슈타인</a:t>
            </a:r>
            <a:endParaRPr lang="en-US" altLang="ko-KR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/>
              <a:t>베네딕트 컴버배치와 조니 리 밀러가 번갈아서 연기</a:t>
            </a:r>
            <a:endParaRPr lang="en-US" altLang="ko-KR"/>
          </a:p>
          <a:p>
            <a:endParaRPr lang="en-US" altLang="ko-KR"/>
          </a:p>
          <a:p>
            <a:r>
              <a:rPr lang="en-US" altLang="ko-KR"/>
              <a:t>- </a:t>
            </a:r>
            <a:r>
              <a:rPr lang="ko-KR" altLang="en-US"/>
              <a:t>모방이 아닌 재현 </a:t>
            </a:r>
            <a:r>
              <a:rPr lang="en-US" altLang="ko-KR"/>
              <a:t>: </a:t>
            </a:r>
            <a:r>
              <a:rPr lang="ko-KR" altLang="en-US"/>
              <a:t>프랑켄슈타인의 피조물은 관찰해서 그대로 복제할 수 있는 대상이 아니다</a:t>
            </a:r>
            <a:endParaRPr lang="en-US" altLang="ko-KR"/>
          </a:p>
          <a:p>
            <a:r>
              <a:rPr lang="ko-KR" altLang="en-US"/>
              <a:t>그렇다면 애초에 허구적 존재는 모방도 재현의 대상도 아닌 것 아닌가</a:t>
            </a:r>
            <a:r>
              <a:rPr lang="en-US" altLang="ko-KR"/>
              <a:t>?</a:t>
            </a:r>
          </a:p>
          <a:p>
            <a:r>
              <a:rPr lang="ko-KR" altLang="en-US"/>
              <a:t>하지만 우리는 어떤 배우가 연기한 괴물은 </a:t>
            </a:r>
            <a:r>
              <a:rPr lang="en-US" altLang="ko-KR"/>
              <a:t>‘</a:t>
            </a:r>
            <a:r>
              <a:rPr lang="ko-KR" altLang="en-US"/>
              <a:t>프랑켄슈타인의 괴물 답지 않다</a:t>
            </a:r>
            <a:r>
              <a:rPr lang="en-US" altLang="ko-KR"/>
              <a:t>＇</a:t>
            </a:r>
            <a:r>
              <a:rPr lang="ko-KR" altLang="en-US"/>
              <a:t>라고 하고 어떤 배우의 괴물은 </a:t>
            </a:r>
            <a:r>
              <a:rPr lang="en-US" altLang="ko-KR"/>
              <a:t>‘</a:t>
            </a:r>
            <a:r>
              <a:rPr lang="ko-KR" altLang="en-US"/>
              <a:t>더 괴물답다</a:t>
            </a:r>
            <a:r>
              <a:rPr lang="en-US" altLang="ko-KR"/>
              <a:t>’</a:t>
            </a:r>
            <a:r>
              <a:rPr lang="ko-KR" altLang="en-US"/>
              <a:t>라고 말한다</a:t>
            </a:r>
            <a:r>
              <a:rPr lang="en-US" altLang="ko-KR"/>
              <a:t>. </a:t>
            </a:r>
            <a:r>
              <a:rPr lang="ko-KR" altLang="en-US"/>
              <a:t>어떻게 우리가 비교 판단을 할 수 있나</a:t>
            </a:r>
            <a:r>
              <a:rPr lang="en-US" altLang="ko-KR"/>
              <a:t>?</a:t>
            </a:r>
          </a:p>
          <a:p>
            <a:endParaRPr lang="en-US" altLang="ko-KR"/>
          </a:p>
          <a:p>
            <a:r>
              <a:rPr lang="en-US" altLang="ko-KR"/>
              <a:t>- </a:t>
            </a:r>
            <a:r>
              <a:rPr lang="ko-KR" altLang="en-US"/>
              <a:t>컴버배치는 뇌졸중 환자들</a:t>
            </a:r>
            <a:r>
              <a:rPr lang="en-US" altLang="ko-KR"/>
              <a:t>, </a:t>
            </a:r>
            <a:r>
              <a:rPr lang="ko-KR" altLang="en-US"/>
              <a:t>즉 몸을 다시 사용하는 법을 배워야 하는 사람들을 살펴보았고</a:t>
            </a:r>
            <a:r>
              <a:rPr lang="en-US" altLang="ko-KR"/>
              <a:t>,</a:t>
            </a:r>
          </a:p>
          <a:p>
            <a:r>
              <a:rPr lang="ko-KR" altLang="en-US"/>
              <a:t>밀러는 자신의 두 살배기 아이를 영감의 원천으로 삼았다</a:t>
            </a:r>
            <a:r>
              <a:rPr lang="en-US" altLang="ko-KR"/>
              <a:t>.</a:t>
            </a:r>
          </a:p>
          <a:p>
            <a:pPr marL="0" indent="0">
              <a:buFontTx/>
              <a:buNone/>
            </a:pPr>
            <a:r>
              <a:rPr lang="en-US" altLang="ko-KR"/>
              <a:t>- </a:t>
            </a:r>
            <a:r>
              <a:rPr lang="ko-KR" altLang="en-US"/>
              <a:t>괴물이 아닌 요소들의 조합을 통해 괴물이 창조되었다는 것은 모방이나 재현으로 만들어 내는 것은 실재하는 존재와 무관한가</a:t>
            </a:r>
            <a:r>
              <a:rPr lang="en-US" altLang="ko-KR"/>
              <a:t>? </a:t>
            </a:r>
            <a:r>
              <a:rPr lang="ko-KR" altLang="en-US"/>
              <a:t>그럼 실재가 모방과 재현의 모델이 아니라는 건가</a:t>
            </a:r>
            <a:r>
              <a:rPr lang="en-US" altLang="ko-KR"/>
              <a:t>?</a:t>
            </a:r>
          </a:p>
          <a:p>
            <a:pPr marL="171450" indent="-171450">
              <a:buFontTx/>
              <a:buChar char="-"/>
            </a:pPr>
            <a:endParaRPr lang="en-US" altLang="ko-KR"/>
          </a:p>
          <a:p>
            <a:r>
              <a:rPr lang="en-US" altLang="ko-KR"/>
              <a:t>- </a:t>
            </a:r>
            <a:r>
              <a:rPr lang="ko-KR" altLang="en-US"/>
              <a:t>우리는 뇌졸중 환자나 어린아이의 서툰 움직임을 괴물같은 움직임으로 연상하지 않는다</a:t>
            </a:r>
            <a:r>
              <a:rPr lang="en-US" altLang="ko-KR"/>
              <a:t>. </a:t>
            </a:r>
            <a:r>
              <a:rPr lang="ko-KR" altLang="en-US"/>
              <a:t>그렇다면 모방</a:t>
            </a:r>
            <a:r>
              <a:rPr lang="en-US" altLang="ko-KR"/>
              <a:t>/</a:t>
            </a:r>
            <a:r>
              <a:rPr lang="ko-KR" altLang="en-US"/>
              <a:t>재현은 배우와 대상 사이에서 탄생하는 것이 아니라 바라보는 이의 관점</a:t>
            </a:r>
            <a:r>
              <a:rPr lang="en-US" altLang="ko-KR"/>
              <a:t>/</a:t>
            </a:r>
            <a:r>
              <a:rPr lang="ko-KR" altLang="en-US"/>
              <a:t>편견</a:t>
            </a:r>
            <a:r>
              <a:rPr lang="en-US" altLang="ko-KR"/>
              <a:t>/</a:t>
            </a:r>
            <a:r>
              <a:rPr lang="ko-KR" altLang="en-US"/>
              <a:t>해석에 기반한 것인가</a:t>
            </a:r>
            <a:r>
              <a:rPr lang="en-US" altLang="ko-KR"/>
              <a:t>?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60710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887B3-7E5D-CD4B-6DCD-325E2503B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ACFF116-4D25-407C-77B2-4659658E6E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D43251F-55D0-5E57-F7DA-DED849556B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/>
              <a:t>-</a:t>
            </a:r>
            <a:r>
              <a:rPr lang="ko-KR" altLang="en-US"/>
              <a:t>인공지능을 통해 어색한 동작을 창조할 수 있을 것이다</a:t>
            </a:r>
            <a:r>
              <a:rPr lang="en-US" altLang="ko-KR"/>
              <a:t>. </a:t>
            </a:r>
            <a:r>
              <a:rPr lang="ko-KR" altLang="en-US"/>
              <a:t>인공지능이 만든 어색한 동작은 인간이 만든 어색한 동작과는 다른 어색함이 있을 것이다</a:t>
            </a:r>
            <a:r>
              <a:rPr lang="en-US" altLang="ko-KR"/>
              <a:t>. </a:t>
            </a:r>
            <a:r>
              <a:rPr lang="ko-KR" altLang="en-US"/>
              <a:t>이것은 괴물의 재현을 강화하는가</a:t>
            </a:r>
            <a:r>
              <a:rPr lang="en-US" altLang="ko-KR"/>
              <a:t>?</a:t>
            </a:r>
          </a:p>
          <a:p>
            <a:pPr marL="0" indent="0">
              <a:buFontTx/>
              <a:buNone/>
            </a:pPr>
            <a:r>
              <a:rPr lang="en-US" altLang="ko-KR"/>
              <a:t>- </a:t>
            </a:r>
            <a:r>
              <a:rPr lang="ko-KR" altLang="en-US"/>
              <a:t>인공지능은 새로운 괴물의 위치가 될 수 있을 것이다</a:t>
            </a:r>
            <a:r>
              <a:rPr lang="en-US" altLang="ko-KR"/>
              <a:t>. </a:t>
            </a:r>
            <a:r>
              <a:rPr lang="ko-KR" altLang="en-US"/>
              <a:t>인공지능이 모방</a:t>
            </a:r>
            <a:r>
              <a:rPr lang="en-US" altLang="ko-KR"/>
              <a:t>/</a:t>
            </a:r>
            <a:r>
              <a:rPr lang="ko-KR" altLang="en-US"/>
              <a:t>재현한 괴물은 인간의 모방</a:t>
            </a:r>
            <a:r>
              <a:rPr lang="en-US" altLang="ko-KR"/>
              <a:t>/</a:t>
            </a:r>
            <a:r>
              <a:rPr lang="ko-KR" altLang="en-US"/>
              <a:t>재현과 어떤 의미에서 다른가</a:t>
            </a:r>
            <a:r>
              <a:rPr lang="en-US" altLang="ko-KR"/>
              <a:t>?</a:t>
            </a:r>
          </a:p>
          <a:p>
            <a:pPr marL="0" indent="0">
              <a:buNone/>
            </a:pPr>
            <a:endParaRPr lang="en-US" altLang="ko-KR"/>
          </a:p>
          <a:p>
            <a:pPr marL="0" indent="0">
              <a:buNone/>
            </a:pPr>
            <a:r>
              <a:rPr lang="en-US" altLang="ko-KR"/>
              <a:t>- </a:t>
            </a:r>
            <a:r>
              <a:rPr lang="ko-KR" altLang="en-US"/>
              <a:t>이 작품은 </a:t>
            </a:r>
            <a:r>
              <a:rPr lang="en-US" altLang="ko-KR"/>
              <a:t>nt live </a:t>
            </a:r>
            <a:r>
              <a:rPr lang="ko-KR" altLang="en-US"/>
              <a:t>로 온라인 방영되었다</a:t>
            </a:r>
            <a:r>
              <a:rPr lang="en-US" altLang="ko-KR"/>
              <a:t>. </a:t>
            </a:r>
            <a:r>
              <a:rPr lang="ko-KR" altLang="en-US"/>
              <a:t>필름에 사후처리를 하여 존재하지 않는 괴물을 창조하거나 배우들의 연기를 완전히 다르게 만들 수 있을 것이다</a:t>
            </a:r>
            <a:r>
              <a:rPr lang="en-US" altLang="ko-KR"/>
              <a:t>. </a:t>
            </a:r>
            <a:r>
              <a:rPr lang="ko-KR" altLang="en-US"/>
              <a:t>오로지 인간만의 힘으로 모방</a:t>
            </a:r>
            <a:r>
              <a:rPr lang="en-US" altLang="ko-KR"/>
              <a:t>/</a:t>
            </a:r>
            <a:r>
              <a:rPr lang="ko-KR" altLang="en-US"/>
              <a:t>재현을 하는 것과 기술의 도움을 통해 모방</a:t>
            </a:r>
            <a:r>
              <a:rPr lang="en-US" altLang="ko-KR"/>
              <a:t>/</a:t>
            </a:r>
            <a:r>
              <a:rPr lang="ko-KR" altLang="en-US"/>
              <a:t>재현을 하는 것 사이에 어떤 본질적 차이가 있나</a:t>
            </a:r>
            <a:r>
              <a:rPr lang="en-US" altLang="ko-KR"/>
              <a:t>? </a:t>
            </a:r>
            <a:r>
              <a:rPr lang="ko-KR" altLang="en-US"/>
              <a:t>배우과 관객의 입장이 다를 것이다</a:t>
            </a:r>
            <a:r>
              <a:rPr lang="en-US" altLang="ko-KR"/>
              <a:t>.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616DF46-7BAC-1775-225A-6894FE3236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845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휴먼 푸가</a:t>
            </a:r>
            <a:r>
              <a:rPr lang="en-US" altLang="ko-KR"/>
              <a:t>(</a:t>
            </a:r>
            <a:r>
              <a:rPr lang="ko-KR" altLang="en-US"/>
              <a:t>한강의 소년이 온다</a:t>
            </a:r>
            <a:r>
              <a:rPr lang="en-US" altLang="ko-KR"/>
              <a:t>, </a:t>
            </a:r>
            <a:r>
              <a:rPr lang="ko-KR" altLang="en-US"/>
              <a:t>배요섭 연출</a:t>
            </a:r>
            <a:r>
              <a:rPr lang="en-US" altLang="ko-KR"/>
              <a:t>, </a:t>
            </a:r>
            <a:r>
              <a:rPr lang="ko-KR" altLang="en-US"/>
              <a:t>공연창작집단 뛰다</a:t>
            </a:r>
            <a:r>
              <a:rPr lang="en-US" altLang="ko-KR"/>
              <a:t>)</a:t>
            </a:r>
          </a:p>
          <a:p>
            <a:r>
              <a:rPr lang="ko-KR" altLang="en-US"/>
              <a:t>광주 사태의 부조리한 비극을 퍼포먼스</a:t>
            </a:r>
            <a:r>
              <a:rPr lang="en-US" altLang="ko-KR"/>
              <a:t>/</a:t>
            </a:r>
            <a:r>
              <a:rPr lang="ko-KR" altLang="en-US"/>
              <a:t>분절된 텍스트</a:t>
            </a:r>
            <a:r>
              <a:rPr lang="en-US" altLang="ko-KR"/>
              <a:t>/</a:t>
            </a:r>
            <a:r>
              <a:rPr lang="ko-KR" altLang="en-US"/>
              <a:t>움직임으로 표현</a:t>
            </a:r>
            <a:endParaRPr lang="en-US" altLang="ko-KR"/>
          </a:p>
          <a:p>
            <a:endParaRPr lang="en-US" altLang="ko-KR"/>
          </a:p>
          <a:p>
            <a:r>
              <a:rPr lang="en-US" altLang="ko-KR"/>
              <a:t>- </a:t>
            </a:r>
            <a:r>
              <a:rPr lang="ko-KR" altLang="en-US"/>
              <a:t>제작진들은 어떤 감정을 느꼈을까</a:t>
            </a:r>
            <a:r>
              <a:rPr lang="en-US" altLang="ko-KR"/>
              <a:t>? </a:t>
            </a:r>
            <a:r>
              <a:rPr lang="ko-KR" altLang="en-US"/>
              <a:t>이들은 공연 내내 그 감정을 느끼고 동일한 것을 전달하고 있는 것일까요</a:t>
            </a:r>
            <a:r>
              <a:rPr lang="en-US" altLang="ko-KR"/>
              <a:t>?</a:t>
            </a:r>
          </a:p>
          <a:p>
            <a:endParaRPr lang="en-US" altLang="ko-KR"/>
          </a:p>
          <a:p>
            <a:pPr marL="171450" indent="-171450">
              <a:buFontTx/>
              <a:buChar char="-"/>
            </a:pPr>
            <a:r>
              <a:rPr lang="ko-KR" altLang="en-US"/>
              <a:t>배우들은 모두 같은 감정을 공유해야 같은 감정을 전달할 수 있을까요</a:t>
            </a:r>
            <a:r>
              <a:rPr lang="en-US" altLang="ko-KR"/>
              <a:t>? </a:t>
            </a:r>
            <a:r>
              <a:rPr lang="ko-KR" altLang="en-US"/>
              <a:t>반대로 각자의 개인적인 감정을 모으는 것이 옳은 것일까요</a:t>
            </a:r>
            <a:r>
              <a:rPr lang="en-US" altLang="ko-KR"/>
              <a:t>?</a:t>
            </a:r>
            <a:br>
              <a:rPr lang="en-US" altLang="ko-KR"/>
            </a:br>
            <a:endParaRPr lang="en-US" altLang="ko-KR"/>
          </a:p>
          <a:p>
            <a:pPr marL="171450" indent="-171450">
              <a:buFontTx/>
              <a:buChar char="-"/>
            </a:pPr>
            <a:r>
              <a:rPr lang="ko-KR" altLang="en-US"/>
              <a:t>창작이 매우 짧은 순간에 이루어지는 다른 예술 장르와 달리 연극은 기본적으로 수 개월에 걸친 제작 기간을 지납니다</a:t>
            </a:r>
            <a:r>
              <a:rPr lang="en-US" altLang="ko-KR"/>
              <a:t>.</a:t>
            </a:r>
          </a:p>
          <a:p>
            <a:r>
              <a:rPr lang="ko-KR" altLang="en-US"/>
              <a:t>그 기간 동안 이들은 감정을 숙고하고 되새김하고 어떻게 전달할지를 고민합니다</a:t>
            </a:r>
            <a:r>
              <a:rPr lang="en-US" altLang="ko-KR"/>
              <a:t>.</a:t>
            </a:r>
          </a:p>
          <a:p>
            <a:r>
              <a:rPr lang="ko-KR" altLang="en-US"/>
              <a:t>감정은 개인적인 것이며</a:t>
            </a:r>
            <a:r>
              <a:rPr lang="en-US" altLang="ko-KR"/>
              <a:t>, </a:t>
            </a:r>
            <a:r>
              <a:rPr lang="ko-KR" altLang="en-US"/>
              <a:t>두루뭉실 광주사태의 분노를 표현했다고 말하고 넘어가는 것은 얕은 독해이다</a:t>
            </a:r>
            <a:r>
              <a:rPr lang="en-US" altLang="ko-KR"/>
              <a:t>.</a:t>
            </a:r>
          </a:p>
          <a:p>
            <a:r>
              <a:rPr lang="ko-KR" altLang="en-US"/>
              <a:t>누구의 감정인가</a:t>
            </a:r>
            <a:r>
              <a:rPr lang="en-US" altLang="ko-KR"/>
              <a:t>? </a:t>
            </a:r>
            <a:r>
              <a:rPr lang="ko-KR" altLang="en-US"/>
              <a:t>당사자</a:t>
            </a:r>
            <a:r>
              <a:rPr lang="en-US" altLang="ko-KR"/>
              <a:t>? </a:t>
            </a:r>
            <a:r>
              <a:rPr lang="ko-KR" altLang="en-US"/>
              <a:t>원작자</a:t>
            </a:r>
            <a:r>
              <a:rPr lang="en-US" altLang="ko-KR"/>
              <a:t>? </a:t>
            </a:r>
            <a:r>
              <a:rPr lang="ko-KR" altLang="en-US"/>
              <a:t>사회적 공분</a:t>
            </a:r>
            <a:r>
              <a:rPr lang="en-US" altLang="ko-KR"/>
              <a:t>? </a:t>
            </a:r>
            <a:r>
              <a:rPr lang="ko-KR" altLang="en-US"/>
              <a:t>연출자</a:t>
            </a:r>
            <a:r>
              <a:rPr lang="en-US" altLang="ko-KR"/>
              <a:t>? </a:t>
            </a:r>
            <a:r>
              <a:rPr lang="ko-KR" altLang="en-US"/>
              <a:t>배우</a:t>
            </a:r>
            <a:r>
              <a:rPr lang="en-US" altLang="ko-KR"/>
              <a:t>?</a:t>
            </a:r>
          </a:p>
          <a:p>
            <a:endParaRPr lang="en-US" altLang="ko-KR"/>
          </a:p>
          <a:p>
            <a:r>
              <a:rPr lang="en-US" altLang="ko-KR"/>
              <a:t>- </a:t>
            </a:r>
            <a:r>
              <a:rPr lang="ko-KR" altLang="en-US"/>
              <a:t>커뮤니케이션이 이루어지는 수단도 문제 </a:t>
            </a:r>
            <a:r>
              <a:rPr lang="en-US" altLang="ko-KR"/>
              <a:t>: </a:t>
            </a:r>
            <a:r>
              <a:rPr lang="ko-KR" altLang="en-US"/>
              <a:t>몸의 움직임은 언어의 호소에 비해 어떻게 다른가</a:t>
            </a:r>
            <a:r>
              <a:rPr lang="en-US" altLang="ko-KR"/>
              <a:t>? </a:t>
            </a:r>
            <a:r>
              <a:rPr lang="ko-KR" altLang="en-US"/>
              <a:t>몸의 움직임이 재현적인 상황과 비재현적인 상황에서 감정은 어떻게 전달되나</a:t>
            </a:r>
            <a:r>
              <a:rPr lang="en-US" altLang="ko-KR"/>
              <a:t>?</a:t>
            </a:r>
          </a:p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0656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- </a:t>
            </a:r>
            <a:r>
              <a:rPr lang="ko-KR" altLang="en-US"/>
              <a:t>무엇보다 희생자를 인공지능을 통해 재합성하여 보여주는 것이 가능할 것이다</a:t>
            </a:r>
            <a:r>
              <a:rPr lang="en-US" altLang="ko-KR"/>
              <a:t>.</a:t>
            </a:r>
          </a:p>
          <a:p>
            <a:r>
              <a:rPr lang="ko-KR" altLang="en-US"/>
              <a:t>이것은 어떤 의미를 갖나</a:t>
            </a:r>
            <a:r>
              <a:rPr lang="en-US" altLang="ko-KR"/>
              <a:t>?</a:t>
            </a:r>
          </a:p>
          <a:p>
            <a:endParaRPr lang="en-US" altLang="ko-KR"/>
          </a:p>
          <a:p>
            <a:r>
              <a:rPr lang="en-US" altLang="ko-KR"/>
              <a:t>- </a:t>
            </a:r>
            <a:r>
              <a:rPr lang="ko-KR" altLang="en-US"/>
              <a:t>재현과 모방의 질문과 연결된 감정의 문제</a:t>
            </a:r>
            <a:r>
              <a:rPr lang="en-US" altLang="ko-KR"/>
              <a:t>.</a:t>
            </a:r>
          </a:p>
          <a:p>
            <a:r>
              <a:rPr lang="ko-KR" altLang="en-US"/>
              <a:t>진실한가</a:t>
            </a:r>
            <a:r>
              <a:rPr lang="en-US" altLang="ko-KR"/>
              <a:t>? </a:t>
            </a:r>
            <a:r>
              <a:rPr lang="ko-KR" altLang="en-US"/>
              <a:t>왜곡을 더하는 일일까</a:t>
            </a:r>
            <a:r>
              <a:rPr lang="en-US" altLang="ko-KR"/>
              <a:t>?</a:t>
            </a:r>
          </a:p>
          <a:p>
            <a:r>
              <a:rPr lang="en-US" altLang="ko-KR"/>
              <a:t>- </a:t>
            </a:r>
            <a:r>
              <a:rPr lang="ko-KR" altLang="en-US"/>
              <a:t>관객에게 합성된 영상과 음성임을 알리거나 알리지 않는 방법을 통해 어떤 감정을 유도할 수있고 어떤 의미가 생성되나</a:t>
            </a:r>
            <a:r>
              <a:rPr lang="en-US" altLang="ko-KR"/>
              <a:t>?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4685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ko-KR" altLang="ko-KR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ilobolus</a:t>
            </a:r>
            <a:r>
              <a:rPr lang="en-US" altLang="ko-KR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Dance Theatre</a:t>
            </a:r>
          </a:p>
          <a:p>
            <a:endParaRPr lang="en-US" altLang="ko-KR"/>
          </a:p>
          <a:p>
            <a:pPr marL="171450" indent="-171450">
              <a:buFontTx/>
              <a:buChar char="-"/>
            </a:pPr>
            <a:r>
              <a:rPr lang="ko-KR" altLang="ko-KR"/>
              <a:t>더 정교하고 복잡한 형상을 만드는 것이 더 높은 예술적 가치를 의미하는가?</a:t>
            </a:r>
            <a:endParaRPr lang="en-US" altLang="ko-KR"/>
          </a:p>
          <a:p>
            <a:pPr marL="171450" indent="-171450">
              <a:buFontTx/>
              <a:buChar char="-"/>
            </a:pPr>
            <a:endParaRPr lang="en-US" altLang="ko-KR"/>
          </a:p>
          <a:p>
            <a:pPr marL="171450" indent="-171450">
              <a:buFontTx/>
              <a:buChar char="-"/>
            </a:pPr>
            <a:r>
              <a:rPr lang="ko-KR" altLang="en-US"/>
              <a:t>비슷하게 </a:t>
            </a:r>
            <a:r>
              <a:rPr lang="ko-KR" altLang="ko-KR"/>
              <a:t>신체의 움직임을 완벽하게 통제할수록 작품은 더 예술적이 되는가?</a:t>
            </a:r>
            <a:endParaRPr lang="en-US" altLang="ko-KR"/>
          </a:p>
          <a:p>
            <a:r>
              <a:rPr lang="ko-KR" altLang="en-US"/>
              <a:t>그렇다면 일반적으로 인간적 신체를 비인간적으로 활용할 수록 더 예술적이 되는 것인가</a:t>
            </a:r>
            <a:r>
              <a:rPr lang="en-US" altLang="ko-KR"/>
              <a:t>?</a:t>
            </a:r>
          </a:p>
          <a:p>
            <a:endParaRPr lang="en-US" altLang="ko-KR"/>
          </a:p>
          <a:p>
            <a:r>
              <a:rPr lang="en-US" altLang="ko-KR"/>
              <a:t>- </a:t>
            </a:r>
            <a:r>
              <a:rPr lang="ko-KR" altLang="ko-KR"/>
              <a:t>실제 신체로 만들었다는 사실이 중요하다면, 그것은 형식의 일부인가, 형식 외적인 가치인가?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55381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- </a:t>
            </a:r>
            <a:r>
              <a:rPr lang="ko-KR" altLang="ko-KR"/>
              <a:t>AI가 </a:t>
            </a:r>
            <a:r>
              <a:rPr lang="ko-KR" altLang="en-US"/>
              <a:t>자연의 모방을 위해 패턴을 찾는 것은 매우 큰 도움이 될 것이다</a:t>
            </a:r>
            <a:r>
              <a:rPr lang="en-US" altLang="ko-KR"/>
              <a:t>.</a:t>
            </a:r>
          </a:p>
          <a:p>
            <a:r>
              <a:rPr lang="ko-KR" altLang="en-US"/>
              <a:t>그럼 이들은 예술가가 아니라 인공지능의 창조를 수행하는 도구적</a:t>
            </a:r>
            <a:r>
              <a:rPr lang="en-US" altLang="ko-KR"/>
              <a:t> </a:t>
            </a:r>
            <a:r>
              <a:rPr lang="ko-KR" altLang="en-US"/>
              <a:t>존재가 되나</a:t>
            </a:r>
            <a:r>
              <a:rPr lang="en-US" altLang="ko-KR"/>
              <a:t>?</a:t>
            </a:r>
          </a:p>
          <a:p>
            <a:endParaRPr lang="en-US" altLang="ko-KR"/>
          </a:p>
          <a:p>
            <a:r>
              <a:rPr lang="en-US" altLang="ko-KR"/>
              <a:t>- </a:t>
            </a:r>
            <a:r>
              <a:rPr lang="ko-KR" altLang="en-US"/>
              <a:t>인공지능의 설계는 완벽할 거다</a:t>
            </a:r>
            <a:r>
              <a:rPr lang="en-US" altLang="ko-KR"/>
              <a:t>. </a:t>
            </a:r>
            <a:r>
              <a:rPr lang="ko-KR" altLang="en-US"/>
              <a:t>흔들림도 없고 대칭도 완벽하고 전환 시의 움직임도 기계적으로 완벽할 것이다</a:t>
            </a:r>
            <a:r>
              <a:rPr lang="en-US" altLang="ko-KR"/>
              <a:t>. </a:t>
            </a:r>
            <a:r>
              <a:rPr lang="ko-KR" altLang="en-US"/>
              <a:t>그러나 인간이 그를 실행하면 불완전할 것이다</a:t>
            </a:r>
            <a:r>
              <a:rPr lang="en-US" altLang="ko-KR"/>
              <a:t>. </a:t>
            </a:r>
            <a:r>
              <a:rPr lang="ko-KR" altLang="en-US"/>
              <a:t>둘 중 어느 것이 형식적으로 더 우월한가</a:t>
            </a:r>
            <a:r>
              <a:rPr lang="en-US" altLang="ko-KR"/>
              <a:t>? </a:t>
            </a:r>
            <a:r>
              <a:rPr lang="ko-KR" altLang="en-US"/>
              <a:t>우열이 없다면 어떤 차이를 지적할 수 있나</a:t>
            </a:r>
            <a:r>
              <a:rPr lang="en-US" altLang="ko-KR"/>
              <a:t>? </a:t>
            </a:r>
            <a:r>
              <a:rPr lang="ko-KR" altLang="en-US"/>
              <a:t>다시 말하면 더 정확한 형상은 언제나 더 좋은 형식인가</a:t>
            </a:r>
            <a:r>
              <a:rPr lang="en-US" altLang="ko-KR"/>
              <a:t>?</a:t>
            </a:r>
          </a:p>
          <a:p>
            <a:endParaRPr lang="en-US" altLang="ko-KR"/>
          </a:p>
          <a:p>
            <a:r>
              <a:rPr lang="en-US" altLang="ko-KR"/>
              <a:t>- </a:t>
            </a:r>
            <a:r>
              <a:rPr lang="ko-KR" altLang="en-US"/>
              <a:t>이들의 결과는 </a:t>
            </a:r>
            <a:r>
              <a:rPr lang="en-US" altLang="ko-KR"/>
              <a:t>2</a:t>
            </a:r>
            <a:r>
              <a:rPr lang="ko-KR" altLang="en-US"/>
              <a:t>차원 영상틱하고 그럼 인공지능이 실시간으로 만들어 내는 이미지와 인터랙션이 가능한 작품으로 갈 수 있다</a:t>
            </a:r>
            <a:r>
              <a:rPr lang="en-US" altLang="ko-KR"/>
              <a:t>. </a:t>
            </a:r>
            <a:r>
              <a:rPr lang="ko-KR" altLang="en-US"/>
              <a:t>실제로 고정된 이미지와 인터랙션 공연은 많다</a:t>
            </a:r>
            <a:r>
              <a:rPr lang="en-US" altLang="ko-KR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14085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태양의 써커스</a:t>
            </a:r>
            <a:endParaRPr lang="en-US" altLang="ko-KR"/>
          </a:p>
          <a:p>
            <a:endParaRPr lang="en-US" altLang="ko-KR"/>
          </a:p>
          <a:p>
            <a:r>
              <a:rPr lang="en-US" altLang="ko-KR"/>
              <a:t>- </a:t>
            </a:r>
            <a:r>
              <a:rPr lang="ko-KR" altLang="en-US"/>
              <a:t>관객이 경탄하는 지점은 으레 매우 위험하거나</a:t>
            </a:r>
            <a:r>
              <a:rPr lang="en-US" altLang="ko-KR"/>
              <a:t>/</a:t>
            </a:r>
            <a:r>
              <a:rPr lang="ko-KR" altLang="en-US"/>
              <a:t>한계를 뛰어넘는 동작에서 나온다</a:t>
            </a:r>
            <a:r>
              <a:rPr lang="en-US" altLang="ko-KR"/>
              <a:t>. </a:t>
            </a:r>
            <a:r>
              <a:rPr lang="ko-KR" altLang="en-US"/>
              <a:t>우리의 미적 경험은 위험에 비례하는가</a:t>
            </a:r>
            <a:r>
              <a:rPr lang="en-US" altLang="ko-KR"/>
              <a:t>? </a:t>
            </a:r>
            <a:r>
              <a:rPr lang="ko-KR" altLang="en-US"/>
              <a:t>위험 자체는 비</a:t>
            </a:r>
            <a:r>
              <a:rPr lang="en-US" altLang="ko-KR"/>
              <a:t>-</a:t>
            </a:r>
            <a:r>
              <a:rPr lang="ko-KR" altLang="en-US"/>
              <a:t>미적인 조건인데 그럼 미학적 경험은 비</a:t>
            </a:r>
            <a:r>
              <a:rPr lang="en-US" altLang="ko-KR"/>
              <a:t>-</a:t>
            </a:r>
            <a:r>
              <a:rPr lang="ko-KR" altLang="en-US"/>
              <a:t>미적인 예상에 바탕한 것인가</a:t>
            </a:r>
            <a:r>
              <a:rPr lang="en-US" altLang="ko-KR"/>
              <a:t>?</a:t>
            </a:r>
          </a:p>
          <a:p>
            <a:endParaRPr lang="en-US" altLang="ko-KR"/>
          </a:p>
          <a:p>
            <a:r>
              <a:rPr lang="en-US" altLang="ko-KR"/>
              <a:t>- </a:t>
            </a:r>
            <a:r>
              <a:rPr lang="ko-KR" altLang="en-US"/>
              <a:t>사고가 날까 두려워하는 것과</a:t>
            </a:r>
            <a:r>
              <a:rPr lang="en-US" altLang="ko-KR"/>
              <a:t>, </a:t>
            </a:r>
            <a:r>
              <a:rPr lang="ko-KR" altLang="en-US"/>
              <a:t>균형</a:t>
            </a:r>
            <a:r>
              <a:rPr lang="en-US" altLang="ko-KR"/>
              <a:t>·</a:t>
            </a:r>
            <a:r>
              <a:rPr lang="ko-KR" altLang="en-US"/>
              <a:t>속도</a:t>
            </a:r>
            <a:r>
              <a:rPr lang="en-US" altLang="ko-KR"/>
              <a:t>·</a:t>
            </a:r>
            <a:r>
              <a:rPr lang="ko-KR" altLang="en-US"/>
              <a:t>정확성</a:t>
            </a:r>
            <a:r>
              <a:rPr lang="en-US" altLang="ko-KR"/>
              <a:t>·</a:t>
            </a:r>
            <a:r>
              <a:rPr lang="ko-KR" altLang="en-US"/>
              <a:t>우아함을 주의 깊게 감상하는 것은 어떻게 다른가</a:t>
            </a:r>
            <a:r>
              <a:rPr lang="en-US" altLang="ko-KR"/>
              <a:t>?</a:t>
            </a:r>
          </a:p>
          <a:p>
            <a:endParaRPr lang="en-US" altLang="ko-KR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6502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- </a:t>
            </a:r>
            <a:r>
              <a:rPr lang="ko-KR" altLang="en-US"/>
              <a:t>묘기에 대한 관객 반응</a:t>
            </a:r>
            <a:r>
              <a:rPr lang="en-US" altLang="ko-KR"/>
              <a:t>(</a:t>
            </a:r>
            <a:r>
              <a:rPr lang="ko-KR" altLang="en-US"/>
              <a:t>박수나 호흡</a:t>
            </a:r>
            <a:r>
              <a:rPr lang="en-US" altLang="ko-KR"/>
              <a:t>, </a:t>
            </a:r>
            <a:r>
              <a:rPr lang="ko-KR" altLang="en-US"/>
              <a:t>땀 등</a:t>
            </a:r>
            <a:r>
              <a:rPr lang="en-US" altLang="ko-KR"/>
              <a:t>)</a:t>
            </a:r>
            <a:r>
              <a:rPr lang="ko-KR" altLang="en-US"/>
              <a:t>을 센싱하여 데이터베이스화 할 수 있을 것이다</a:t>
            </a:r>
            <a:r>
              <a:rPr lang="en-US" altLang="ko-KR"/>
              <a:t>. </a:t>
            </a:r>
            <a:r>
              <a:rPr lang="ko-KR" altLang="en-US"/>
              <a:t>이를 통해 훌륭한 묘기와 그렇지 않은 묘기를</a:t>
            </a:r>
            <a:r>
              <a:rPr lang="en-US" altLang="ko-KR"/>
              <a:t>, </a:t>
            </a:r>
            <a:r>
              <a:rPr lang="ko-KR" altLang="en-US"/>
              <a:t>훌륭한 순간과 그렇지 않은 순간을 구분하여 관객 반응이 더 커지는 프로그램을 기획할 수 있을 것이다</a:t>
            </a:r>
            <a:r>
              <a:rPr lang="en-US" altLang="ko-KR"/>
              <a:t>. </a:t>
            </a:r>
            <a:r>
              <a:rPr lang="ko-KR" altLang="en-US"/>
              <a:t>상업적으로 더 나은 선택이 될까</a:t>
            </a:r>
            <a:r>
              <a:rPr lang="en-US" altLang="ko-KR"/>
              <a:t>? </a:t>
            </a:r>
            <a:r>
              <a:rPr lang="ko-KR" altLang="en-US"/>
              <a:t>예술적으로 더 나은 선택이 될까</a:t>
            </a:r>
            <a:r>
              <a:rPr lang="en-US" altLang="ko-KR"/>
              <a:t>?</a:t>
            </a:r>
          </a:p>
          <a:p>
            <a:endParaRPr lang="en-US" altLang="ko-KR"/>
          </a:p>
          <a:p>
            <a:r>
              <a:rPr lang="en-US" altLang="ko-KR"/>
              <a:t>- </a:t>
            </a:r>
            <a:r>
              <a:rPr lang="ko-KR" altLang="en-US"/>
              <a:t>묘기를 </a:t>
            </a:r>
            <a:r>
              <a:rPr lang="en-US" altLang="ko-KR"/>
              <a:t>AI </a:t>
            </a:r>
            <a:r>
              <a:rPr lang="ko-KR" altLang="en-US"/>
              <a:t>영상이나 로봇이 대신하면 긴장이 많이 줄어들 것이다</a:t>
            </a:r>
            <a:r>
              <a:rPr lang="en-US" altLang="ko-KR"/>
              <a:t>. </a:t>
            </a:r>
            <a:r>
              <a:rPr lang="ko-KR" altLang="en-US"/>
              <a:t>긴장도의 예술성 문제는 차치하고</a:t>
            </a:r>
            <a:r>
              <a:rPr lang="en-US" altLang="ko-KR"/>
              <a:t>, </a:t>
            </a:r>
            <a:r>
              <a:rPr lang="ko-KR" altLang="en-US"/>
              <a:t>인공지능이 투입되어 긴장을 더 높이는 방법은 없을까</a:t>
            </a:r>
            <a:r>
              <a:rPr lang="en-US" altLang="ko-KR"/>
              <a:t>? </a:t>
            </a:r>
            <a:r>
              <a:rPr lang="ko-KR" altLang="en-US"/>
              <a:t>어려움을 강조하거나</a:t>
            </a:r>
            <a:r>
              <a:rPr lang="en-US" altLang="ko-KR"/>
              <a:t>, </a:t>
            </a:r>
            <a:r>
              <a:rPr lang="ko-KR" altLang="en-US"/>
              <a:t>위험 순간을 한 발 앞서 보여주는 방식을 통해 긴장을 높일 수 있지 않을까</a:t>
            </a:r>
            <a:r>
              <a:rPr lang="en-US" altLang="ko-KR"/>
              <a:t>?</a:t>
            </a:r>
          </a:p>
          <a:p>
            <a:endParaRPr lang="en-US" altLang="ko-KR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20941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독일의 소도시 푸르트 임 발트</a:t>
            </a:r>
            <a:r>
              <a:rPr lang="en-US" altLang="ko-KR"/>
              <a:t>(Furth im Wald)</a:t>
            </a:r>
            <a:r>
              <a:rPr lang="ko-KR" altLang="en-US"/>
              <a:t>에서 수백 년째 이어져 온 독일 최장수 민속 축제이자 연극인 </a:t>
            </a:r>
            <a:r>
              <a:rPr lang="en-US" altLang="ko-KR"/>
              <a:t>'</a:t>
            </a:r>
            <a:r>
              <a:rPr lang="ko-KR" altLang="en-US"/>
              <a:t>용 퇴치 축제</a:t>
            </a:r>
            <a:r>
              <a:rPr lang="en-US" altLang="ko-KR"/>
              <a:t>(Der Drachenstich)’</a:t>
            </a:r>
          </a:p>
          <a:p>
            <a:r>
              <a:rPr lang="ko-KR" altLang="en-US"/>
              <a:t>과거엔 인형이나 지금은 로봇 용</a:t>
            </a:r>
            <a:endParaRPr lang="en-US" altLang="ko-KR"/>
          </a:p>
          <a:p>
            <a:endParaRPr lang="en-US" altLang="ko-KR"/>
          </a:p>
          <a:p>
            <a:pPr marL="171450" lvl="0" indent="-171450">
              <a:buFontTx/>
              <a:buChar char="-"/>
            </a:pPr>
            <a:r>
              <a:rPr lang="ko-KR" altLang="en-US"/>
              <a:t>‘전통을 재현한다’와 ‘전통을 수행한다’는 어떻게 다른가</a:t>
            </a:r>
            <a:r>
              <a:rPr lang="en-US" altLang="ko-KR"/>
              <a:t>?</a:t>
            </a:r>
          </a:p>
          <a:p>
            <a:pPr marL="171450" lvl="0" indent="-171450">
              <a:buFontTx/>
              <a:buChar char="-"/>
            </a:pPr>
            <a:r>
              <a:rPr lang="ko-KR" altLang="en-US"/>
              <a:t>매년 똑같은 시나리오를 반복한다</a:t>
            </a:r>
            <a:r>
              <a:rPr lang="en-US" altLang="ko-KR"/>
              <a:t>. </a:t>
            </a:r>
            <a:r>
              <a:rPr lang="ko-KR" altLang="en-US"/>
              <a:t>아마도 여기서 어떤 의미가 생성되어야 단순한 재연이 아닌 </a:t>
            </a:r>
            <a:r>
              <a:rPr lang="en-US" altLang="ko-KR"/>
              <a:t>‘</a:t>
            </a:r>
            <a:r>
              <a:rPr lang="ko-KR" altLang="en-US"/>
              <a:t>수행</a:t>
            </a:r>
            <a:r>
              <a:rPr lang="en-US" altLang="ko-KR"/>
              <a:t>＇</a:t>
            </a:r>
            <a:r>
              <a:rPr lang="ko-KR" altLang="en-US"/>
              <a:t>이 될 것이다</a:t>
            </a:r>
            <a:r>
              <a:rPr lang="en-US" altLang="ko-KR"/>
              <a:t>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4032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56423-02F4-B0FE-AA03-7BEE7F3B9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C172118-7F50-6947-5630-0930B684D3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B722267-E0BF-C410-9730-911F6CEC4C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Tx/>
              <a:buChar char="-"/>
            </a:pPr>
            <a:r>
              <a:rPr lang="ko-KR" altLang="en-US"/>
              <a:t>많은 기술이 투입되면 이들의 연극은 더 정교해져서 판타지의 충실한 모방이 되어 갈 것이다</a:t>
            </a:r>
            <a:r>
              <a:rPr lang="en-US" altLang="ko-KR"/>
              <a:t>. </a:t>
            </a:r>
            <a:r>
              <a:rPr lang="ko-KR" altLang="en-US"/>
              <a:t>관객 눈에 </a:t>
            </a:r>
            <a:r>
              <a:rPr lang="en-US" altLang="ko-KR"/>
              <a:t>＇</a:t>
            </a:r>
            <a:r>
              <a:rPr lang="ko-KR" altLang="en-US"/>
              <a:t>어색한 마을 사람들의 유쾌한 축제</a:t>
            </a:r>
            <a:r>
              <a:rPr lang="en-US" altLang="ko-KR"/>
              <a:t>＇</a:t>
            </a:r>
            <a:r>
              <a:rPr lang="ko-KR" altLang="en-US"/>
              <a:t>에서 </a:t>
            </a:r>
            <a:r>
              <a:rPr lang="en-US" altLang="ko-KR"/>
              <a:t>‘</a:t>
            </a:r>
            <a:r>
              <a:rPr lang="ko-KR" altLang="en-US"/>
              <a:t>한 편의 영화 속 한 장면</a:t>
            </a:r>
            <a:r>
              <a:rPr lang="en-US" altLang="ko-KR"/>
              <a:t>＇</a:t>
            </a:r>
            <a:r>
              <a:rPr lang="ko-KR" altLang="en-US"/>
              <a:t>으로 변할 것이다</a:t>
            </a:r>
            <a:r>
              <a:rPr lang="en-US" altLang="ko-KR"/>
              <a:t>. </a:t>
            </a:r>
            <a:r>
              <a:rPr lang="ko-KR" altLang="en-US"/>
              <a:t>이것은 이들의 수행성에 어떤 의미를 더하는가</a:t>
            </a:r>
            <a:r>
              <a:rPr lang="en-US" altLang="ko-KR"/>
              <a:t>?</a:t>
            </a:r>
          </a:p>
          <a:p>
            <a:pPr marL="171450" lvl="0" indent="-171450">
              <a:buFontTx/>
              <a:buChar char="-"/>
            </a:pPr>
            <a:r>
              <a:rPr lang="ko-KR" altLang="en-US"/>
              <a:t>이들의 축제에서 반드시 지켜야할 재현의 범위는 무엇인가</a:t>
            </a:r>
            <a:r>
              <a:rPr lang="en-US" altLang="ko-KR"/>
              <a:t>? </a:t>
            </a:r>
            <a:r>
              <a:rPr lang="ko-KR" altLang="en-US"/>
              <a:t>용은 나무 인형에서 기계 인형으로 바뀌어도 괜찮은가</a:t>
            </a:r>
            <a:r>
              <a:rPr lang="en-US" altLang="ko-KR"/>
              <a:t>? </a:t>
            </a:r>
            <a:r>
              <a:rPr lang="ko-KR" altLang="en-US"/>
              <a:t>그럼 기사의 창은 스타워즈의 제다이 검으로 바뀌어도 되는가</a:t>
            </a:r>
            <a:r>
              <a:rPr lang="en-US" altLang="ko-KR"/>
              <a:t>?</a:t>
            </a:r>
          </a:p>
          <a:p>
            <a:pPr marL="171450" lvl="0" indent="-171450">
              <a:buFontTx/>
              <a:buChar char="-"/>
            </a:pPr>
            <a:r>
              <a:rPr lang="ko-KR" altLang="en-US"/>
              <a:t>인공지능이 축제 준비 과정의 효율성을 획기적으로 높여주면 이들의 준비 기간은 </a:t>
            </a:r>
            <a:r>
              <a:rPr lang="en-US" altLang="ko-KR"/>
              <a:t>zero</a:t>
            </a:r>
            <a:r>
              <a:rPr lang="ko-KR" altLang="en-US"/>
              <a:t>에 수렴할 것이다</a:t>
            </a:r>
            <a:r>
              <a:rPr lang="en-US" altLang="ko-KR"/>
              <a:t>. </a:t>
            </a:r>
            <a:r>
              <a:rPr lang="ko-KR" altLang="en-US"/>
              <a:t>우리는 이들이 준비 기간에 어떤 경험을 나누고 의미를 찾는지 알 수 없지만</a:t>
            </a:r>
            <a:r>
              <a:rPr lang="en-US" altLang="ko-KR"/>
              <a:t>, </a:t>
            </a:r>
            <a:r>
              <a:rPr lang="ko-KR" altLang="en-US"/>
              <a:t>상상하여 보자면 무엇을 잃고 무엇을 얻을 수 있을까</a:t>
            </a:r>
            <a:r>
              <a:rPr lang="en-US" altLang="ko-KR"/>
              <a:t>?</a:t>
            </a:r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ko-KR" altLang="en-US"/>
              <a:t>생성형이라는 인공지능의 특징은 용의 동작이나 전체적인 진행을 실시간으로 바꿀 수 있을 것이다</a:t>
            </a:r>
            <a:r>
              <a:rPr lang="en-US" altLang="ko-KR"/>
              <a:t>. </a:t>
            </a:r>
            <a:r>
              <a:rPr lang="ko-KR" altLang="en-US"/>
              <a:t>매년 같은 이야기를 반복하는 축제에서</a:t>
            </a:r>
            <a:r>
              <a:rPr lang="en-US" altLang="ko-KR"/>
              <a:t>, </a:t>
            </a:r>
            <a:r>
              <a:rPr lang="ko-KR" altLang="ko-KR"/>
              <a:t>AI의 새로움은 반복의 의미를 풍부하게 하는가, 전승할 구조를 흐리게 하는가?</a:t>
            </a:r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altLang="ko-KR"/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altLang="ko-KR"/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altLang="ko-KR"/>
              <a:t>idea)</a:t>
            </a:r>
            <a:r>
              <a:rPr lang="ko-KR" altLang="en-US"/>
              <a:t> 축제의 일부</a:t>
            </a:r>
            <a:r>
              <a:rPr lang="en-US" altLang="ko-KR"/>
              <a:t>(</a:t>
            </a:r>
            <a:r>
              <a:rPr lang="ko-KR" altLang="en-US"/>
              <a:t>용</a:t>
            </a:r>
            <a:r>
              <a:rPr lang="en-US" altLang="ko-KR"/>
              <a:t>, </a:t>
            </a:r>
            <a:r>
              <a:rPr lang="ko-KR" altLang="en-US"/>
              <a:t>마을사람</a:t>
            </a:r>
            <a:r>
              <a:rPr lang="en-US" altLang="ko-KR"/>
              <a:t>7, </a:t>
            </a:r>
            <a:r>
              <a:rPr lang="ko-KR" altLang="en-US"/>
              <a:t>등등</a:t>
            </a:r>
            <a:r>
              <a:rPr lang="en-US" altLang="ko-KR"/>
              <a:t>)</a:t>
            </a:r>
            <a:r>
              <a:rPr lang="ko-KR" altLang="en-US"/>
              <a:t>를 이런저런 이유로 인공지능과 로봇이 대체하기 시작하면 몇 백년이 지나면 오로지 인공지능 로봇들만으로 구성된 축제가 이루어질 수도 있을 것이다</a:t>
            </a:r>
            <a:r>
              <a:rPr lang="en-US" altLang="ko-KR"/>
              <a:t>. </a:t>
            </a:r>
            <a:r>
              <a:rPr lang="ko-KR" altLang="en-US"/>
              <a:t>더 나아가서 어쩌면 관객도 한 명 한 명 인공지능 로봇으로 대체되기 시작하여 최종적으로 지구엔 로봇만 남아 인간의 전통을 계승해 나가면</a:t>
            </a:r>
            <a:r>
              <a:rPr lang="en-US" altLang="ko-KR"/>
              <a:t>, </a:t>
            </a:r>
            <a:r>
              <a:rPr lang="ko-KR" altLang="en-US"/>
              <a:t>그들도 전통의 의미와 수행성을 논쟁할지 궁금합니다</a:t>
            </a:r>
            <a:r>
              <a:rPr lang="en-US" altLang="ko-KR"/>
              <a:t>.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896BFAB-E082-BF49-8E45-25B968D4D3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79568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마리아 아브라모비치</a:t>
            </a:r>
            <a:endParaRPr lang="en-US" altLang="ko-KR"/>
          </a:p>
          <a:p>
            <a:r>
              <a:rPr lang="en-US" altLang="ko-KR"/>
              <a:t>&lt;</a:t>
            </a:r>
            <a:r>
              <a:rPr lang="ko-KR" altLang="en-US"/>
              <a:t>리듬 </a:t>
            </a:r>
            <a:r>
              <a:rPr lang="en-US" altLang="ko-KR"/>
              <a:t>0&gt;</a:t>
            </a:r>
          </a:p>
          <a:p>
            <a:r>
              <a:rPr lang="en-US" altLang="ko-KR"/>
              <a:t>72</a:t>
            </a:r>
            <a:r>
              <a:rPr lang="ko-KR" altLang="en-US"/>
              <a:t>개의 물건</a:t>
            </a:r>
            <a:r>
              <a:rPr lang="en-US" altLang="ko-KR"/>
              <a:t>(</a:t>
            </a:r>
            <a:r>
              <a:rPr lang="ko-KR" altLang="ko-KR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장미, 가죽, 향수, 꿀, 빵, 포도, 와인, 가위, 메스, 손톱, 금속 막대기, 장전된 총</a:t>
            </a:r>
            <a:r>
              <a:rPr lang="en-US" altLang="ko-KR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r>
              <a:rPr lang="en-US" altLang="ko-KR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</a:t>
            </a:r>
            <a:r>
              <a:rPr lang="ko-KR" altLang="en-US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시간 동안 관객에게 제한없이 몸을 내맡겼다</a:t>
            </a:r>
            <a:r>
              <a:rPr lang="en-US" altLang="ko-KR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altLang="ko-KR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ko-KR" altLang="en-US"/>
              <a:t>공연이 끝날 무렵 그의 옷은 모두 벗겨졌고</a:t>
            </a:r>
            <a:r>
              <a:rPr lang="en-US" altLang="ko-KR"/>
              <a:t>, </a:t>
            </a:r>
            <a:r>
              <a:rPr lang="ko-KR" altLang="en-US"/>
              <a:t>수많은 상처가 생겼다</a:t>
            </a:r>
            <a:r>
              <a:rPr lang="en-US" altLang="ko-KR"/>
              <a:t>. </a:t>
            </a:r>
            <a:r>
              <a:rPr lang="ko-KR" altLang="en-US"/>
              <a:t>그의 몸에는 </a:t>
            </a:r>
            <a:r>
              <a:rPr lang="en-US" altLang="ko-KR"/>
              <a:t>'</a:t>
            </a:r>
            <a:r>
              <a:rPr lang="ko-KR" altLang="en-US"/>
              <a:t>마돈나</a:t>
            </a:r>
            <a:r>
              <a:rPr lang="en-US" altLang="ko-KR"/>
              <a:t>', '</a:t>
            </a:r>
            <a:r>
              <a:rPr lang="ko-KR" altLang="en-US"/>
              <a:t>어머니</a:t>
            </a:r>
            <a:r>
              <a:rPr lang="en-US" altLang="ko-KR"/>
              <a:t>', '</a:t>
            </a:r>
            <a:r>
              <a:rPr lang="ko-KR" altLang="en-US"/>
              <a:t>창녀</a:t>
            </a:r>
            <a:r>
              <a:rPr lang="en-US" altLang="ko-KR"/>
              <a:t>' </a:t>
            </a:r>
            <a:r>
              <a:rPr lang="ko-KR" altLang="en-US"/>
              <a:t>등의 글귀가 새겨졌다</a:t>
            </a:r>
            <a:r>
              <a:rPr lang="en-US" altLang="ko-KR"/>
              <a:t>. </a:t>
            </a:r>
            <a:r>
              <a:rPr lang="ko-KR" altLang="en-US"/>
              <a:t>옷을 찢고</a:t>
            </a:r>
            <a:r>
              <a:rPr lang="en-US" altLang="ko-KR"/>
              <a:t>, </a:t>
            </a:r>
            <a:r>
              <a:rPr lang="ko-KR" altLang="en-US"/>
              <a:t>배에 장미 가시를 꽂았다</a:t>
            </a:r>
            <a:r>
              <a:rPr lang="en-US" altLang="ko-KR"/>
              <a:t>. </a:t>
            </a:r>
            <a:r>
              <a:rPr lang="ko-KR" altLang="en-US"/>
              <a:t>한 명은 내 머리에 총을 겨눴다</a:t>
            </a:r>
            <a:r>
              <a:rPr lang="en-US" altLang="ko-KR"/>
              <a:t>… 6</a:t>
            </a:r>
            <a:r>
              <a:rPr lang="ko-KR" altLang="en-US"/>
              <a:t>시간이 지난 후 관객들을 향해 걷기 시작하자 도망쳤다</a:t>
            </a:r>
            <a:endParaRPr lang="en-US" altLang="ko-KR"/>
          </a:p>
          <a:p>
            <a:endParaRPr lang="en-US" altLang="ko-KR"/>
          </a:p>
          <a:p>
            <a:endParaRPr lang="en-US" altLang="ko-KR"/>
          </a:p>
          <a:p>
            <a:pPr marL="171450" indent="-171450">
              <a:buFontTx/>
              <a:buChar char="-"/>
            </a:pPr>
            <a:r>
              <a:rPr lang="ko-KR" altLang="en-US"/>
              <a:t>많은 경우 퍼포먼스는 작가</a:t>
            </a:r>
            <a:r>
              <a:rPr lang="en-US" altLang="ko-KR"/>
              <a:t>(</a:t>
            </a:r>
            <a:r>
              <a:rPr lang="ko-KR" altLang="en-US"/>
              <a:t>퍼포머</a:t>
            </a:r>
            <a:r>
              <a:rPr lang="en-US" altLang="ko-KR"/>
              <a:t>)</a:t>
            </a:r>
            <a:r>
              <a:rPr lang="ko-KR" altLang="en-US"/>
              <a:t>의 의도와 무관한 반응과 감정을 관객에게 불러 일으킨다</a:t>
            </a:r>
            <a:r>
              <a:rPr lang="en-US" altLang="ko-KR"/>
              <a:t>. </a:t>
            </a:r>
            <a:r>
              <a:rPr lang="ko-KR" altLang="en-US"/>
              <a:t>작품의 가치는 제작 의도에 있나 유도한 반응에 있나</a:t>
            </a:r>
            <a:r>
              <a:rPr lang="en-US" altLang="ko-KR"/>
              <a:t>? </a:t>
            </a:r>
            <a:r>
              <a:rPr lang="ko-KR" altLang="en-US"/>
              <a:t>둘 중 하나를 더 중요시 여긴다면 무조건 딜레마에 빠진다</a:t>
            </a:r>
            <a:r>
              <a:rPr lang="en-US" altLang="ko-KR"/>
              <a:t>.</a:t>
            </a:r>
          </a:p>
          <a:p>
            <a:pPr marL="171450" indent="-171450">
              <a:buFontTx/>
              <a:buChar char="-"/>
            </a:pPr>
            <a:endParaRPr lang="en-US" altLang="ko-KR"/>
          </a:p>
          <a:p>
            <a:pPr marL="171450" indent="-171450">
              <a:buFontTx/>
              <a:buChar char="-"/>
            </a:pPr>
            <a:r>
              <a:rPr lang="ko-KR" altLang="en-US"/>
              <a:t>작가의 의도에 무관한 관객의 반응이 예술 작품을 성립시키는데 아무 문제가 없다라면</a:t>
            </a:r>
            <a:r>
              <a:rPr lang="en-US" altLang="ko-KR"/>
              <a:t>, </a:t>
            </a:r>
            <a:r>
              <a:rPr lang="ko-KR" altLang="en-US"/>
              <a:t>그럼 예술가</a:t>
            </a:r>
            <a:r>
              <a:rPr lang="en-US" altLang="ko-KR"/>
              <a:t>/</a:t>
            </a:r>
            <a:r>
              <a:rPr lang="ko-KR" altLang="en-US"/>
              <a:t>예술작품이 하는 일은 도대체 무엇인가</a:t>
            </a:r>
            <a:r>
              <a:rPr lang="en-US" altLang="ko-KR"/>
              <a:t>?</a:t>
            </a:r>
          </a:p>
          <a:p>
            <a:pPr marL="171450" indent="-171450">
              <a:buFontTx/>
              <a:buChar char="-"/>
            </a:pPr>
            <a:endParaRPr lang="en-US" altLang="ko-KR"/>
          </a:p>
          <a:p>
            <a:pPr marL="171450" indent="-171450">
              <a:buFontTx/>
              <a:buChar char="-"/>
            </a:pPr>
            <a:r>
              <a:rPr lang="ko-KR" altLang="en-US"/>
              <a:t>수행성의 미학은 </a:t>
            </a:r>
            <a:r>
              <a:rPr lang="en-US" altLang="ko-KR"/>
              <a:t>‘</a:t>
            </a:r>
            <a:r>
              <a:rPr lang="ko-KR" altLang="en-US"/>
              <a:t>토마스의 입술</a:t>
            </a:r>
            <a:r>
              <a:rPr lang="en-US" altLang="ko-KR"/>
              <a:t>’</a:t>
            </a:r>
            <a:r>
              <a:rPr lang="ko-KR" altLang="en-US"/>
              <a:t>을 설명하며 수행자</a:t>
            </a:r>
            <a:r>
              <a:rPr lang="en-US" altLang="ko-KR"/>
              <a:t>-</a:t>
            </a:r>
            <a:r>
              <a:rPr lang="ko-KR" altLang="en-US"/>
              <a:t>관객 간의 경계가 깨지며 수행성이 발생했다고 말한다</a:t>
            </a:r>
            <a:r>
              <a:rPr lang="en-US" altLang="ko-KR"/>
              <a:t>. </a:t>
            </a:r>
            <a:r>
              <a:rPr lang="ko-KR" altLang="en-US"/>
              <a:t>관객에게 예술과 윤리 중 하나를 선택하는 상황에 처하게 한 것 자체가 폭력 아닌가</a:t>
            </a:r>
            <a:r>
              <a:rPr lang="en-US" altLang="ko-KR"/>
              <a:t>?</a:t>
            </a:r>
          </a:p>
          <a:p>
            <a:pPr marL="171450" indent="-171450">
              <a:buFontTx/>
              <a:buChar char="-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04427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&lt;</a:t>
            </a:r>
            <a:r>
              <a:rPr lang="ko-KR" altLang="en-US"/>
              <a:t>예술가는 여기에 있다</a:t>
            </a:r>
            <a:r>
              <a:rPr lang="en-US" altLang="ko-KR"/>
              <a:t>.(The Artist is Present)&gt;</a:t>
            </a:r>
          </a:p>
          <a:p>
            <a:r>
              <a:rPr lang="en-US" altLang="ko-KR"/>
              <a:t>12</a:t>
            </a:r>
            <a:r>
              <a:rPr lang="ko-KR" altLang="en-US"/>
              <a:t>년을 만나 수많은 퍼포먼스를 함께 한 두 연인이 만리장성 끝에서 걸어서 서로 마주치고 스쳐 지나가는 퍼포먼스로 헤어진 이후 </a:t>
            </a:r>
            <a:r>
              <a:rPr lang="en-US" altLang="ko-KR"/>
              <a:t>30</a:t>
            </a:r>
            <a:r>
              <a:rPr lang="ko-KR" altLang="en-US"/>
              <a:t>년이 지나 또 다른 퍼포먼스에서 재회하였지요</a:t>
            </a:r>
            <a:r>
              <a:rPr lang="en-US" altLang="ko-KR"/>
              <a:t>. </a:t>
            </a:r>
            <a:r>
              <a:rPr lang="ko-KR" altLang="en-US"/>
              <a:t>둘이 마주보고 잠시 시간 지나고 일어나는</a:t>
            </a:r>
            <a:r>
              <a:rPr lang="en-US" altLang="ko-KR"/>
              <a:t>. </a:t>
            </a:r>
            <a:r>
              <a:rPr lang="ko-KR" altLang="en-US"/>
              <a:t>많은 감정을 느낀 관객들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pPr marL="171450" indent="-171450">
              <a:buFontTx/>
              <a:buChar char="-"/>
            </a:pPr>
            <a:r>
              <a:rPr lang="ko-KR" altLang="en-US"/>
              <a:t>관객에게 예술과 윤리 중 하나를 선택하는 상황에 처하게 한 그 문제는 배제하고 그런 상황을 퍼포밍 한다고 치자</a:t>
            </a:r>
            <a:r>
              <a:rPr lang="en-US" altLang="ko-KR"/>
              <a:t>. </a:t>
            </a:r>
            <a:r>
              <a:rPr lang="ko-KR" altLang="en-US"/>
              <a:t>관객의 위험 반응을 인공지능이 미리 탐지하여</a:t>
            </a:r>
            <a:r>
              <a:rPr lang="en-US" altLang="ko-KR"/>
              <a:t>-</a:t>
            </a:r>
            <a:r>
              <a:rPr lang="ko-KR" altLang="en-US"/>
              <a:t>마치 마이너리티 리포트</a:t>
            </a:r>
            <a:r>
              <a:rPr lang="en-US" altLang="ko-KR"/>
              <a:t>-</a:t>
            </a:r>
            <a:r>
              <a:rPr lang="ko-KR" altLang="en-US"/>
              <a:t>처럼 사전에 제지한다면</a:t>
            </a:r>
            <a:r>
              <a:rPr lang="en-US" altLang="ko-KR"/>
              <a:t>, </a:t>
            </a:r>
            <a:r>
              <a:rPr lang="ko-KR" altLang="en-US"/>
              <a:t>그리고</a:t>
            </a:r>
            <a:r>
              <a:rPr lang="en-US" altLang="ko-KR"/>
              <a:t> </a:t>
            </a:r>
            <a:r>
              <a:rPr lang="ko-KR" altLang="en-US"/>
              <a:t>관객이 그 사실을 알면</a:t>
            </a:r>
            <a:r>
              <a:rPr lang="en-US" altLang="ko-KR"/>
              <a:t>(</a:t>
            </a:r>
            <a:r>
              <a:rPr lang="ko-KR" altLang="en-US"/>
              <a:t>자신의 행위에 제한이 있음을 알면</a:t>
            </a:r>
            <a:r>
              <a:rPr lang="en-US" altLang="ko-KR"/>
              <a:t>) </a:t>
            </a:r>
            <a:r>
              <a:rPr lang="ko-KR" altLang="en-US"/>
              <a:t>감정이나 생각에 영향을 받을 것이고 이는 작품의 예술성을 떨어뜨릴까</a:t>
            </a:r>
            <a:r>
              <a:rPr lang="en-US" altLang="ko-KR"/>
              <a:t>?</a:t>
            </a:r>
          </a:p>
          <a:p>
            <a:pPr marL="171450" indent="-171450">
              <a:buFontTx/>
              <a:buChar char="-"/>
            </a:pPr>
            <a:endParaRPr lang="en-US" altLang="ko-KR"/>
          </a:p>
          <a:p>
            <a:pPr marL="171450" indent="-171450">
              <a:buFontTx/>
              <a:buChar char="-"/>
            </a:pPr>
            <a:r>
              <a:rPr lang="ko-KR" altLang="en-US"/>
              <a:t>아니</a:t>
            </a:r>
            <a:r>
              <a:rPr lang="en-US" altLang="ko-KR"/>
              <a:t>, </a:t>
            </a:r>
            <a:r>
              <a:rPr lang="ko-KR" altLang="en-US"/>
              <a:t>애초에 인공지능의 통계적 판단은 관객 반응을 사전 예측하는 게 가능한 것인가</a:t>
            </a:r>
            <a:r>
              <a:rPr lang="en-US" altLang="ko-KR"/>
              <a:t>? </a:t>
            </a:r>
            <a:r>
              <a:rPr lang="ko-KR" altLang="en-US"/>
              <a:t>가능하다면 예술은 열린 개념인데 관객 반응은 닫힌 개념인건가</a:t>
            </a:r>
            <a:r>
              <a:rPr lang="en-US" altLang="ko-KR"/>
              <a:t>? </a:t>
            </a:r>
            <a:r>
              <a:rPr lang="ko-KR" altLang="en-US"/>
              <a:t>그럼 애초에 예술 작품은 작품과 관객의 상호작용을 통해 완성된다는 개념은 재검토되어야 하는 것 아닌가</a:t>
            </a:r>
            <a:r>
              <a:rPr lang="en-US" altLang="ko-KR"/>
              <a:t>?</a:t>
            </a:r>
          </a:p>
          <a:p>
            <a:pPr marL="171450" indent="-171450">
              <a:buFontTx/>
              <a:buChar char="-"/>
            </a:pPr>
            <a:endParaRPr lang="en-US" altLang="ko-KR"/>
          </a:p>
          <a:p>
            <a:pPr marL="171450" indent="-171450">
              <a:buFontTx/>
              <a:buChar char="-"/>
            </a:pPr>
            <a:r>
              <a:rPr lang="ko-KR" altLang="en-US"/>
              <a:t>우리는 곧잘 억눌린 감정을 근처의 사물에 풀곤 한다</a:t>
            </a:r>
            <a:r>
              <a:rPr lang="en-US" altLang="ko-KR"/>
              <a:t>. </a:t>
            </a:r>
            <a:r>
              <a:rPr lang="ko-KR" altLang="en-US"/>
              <a:t>기분이 나쁘면 깡통이라도 찬다</a:t>
            </a:r>
            <a:r>
              <a:rPr lang="en-US" altLang="ko-KR"/>
              <a:t>. </a:t>
            </a:r>
            <a:r>
              <a:rPr lang="ko-KR" altLang="en-US"/>
              <a:t>인간처럼 반응하는</a:t>
            </a:r>
            <a:r>
              <a:rPr lang="en-US" altLang="ko-KR"/>
              <a:t> </a:t>
            </a:r>
            <a:r>
              <a:rPr lang="ko-KR" altLang="en-US"/>
              <a:t>인공지능 로봇 퍼포머를 리듬</a:t>
            </a:r>
            <a:r>
              <a:rPr lang="en-US" altLang="ko-KR"/>
              <a:t>0</a:t>
            </a:r>
            <a:r>
              <a:rPr lang="ko-KR" altLang="en-US"/>
              <a:t>의 위치에 놓았고 사람들이 마리아 아브라모비치에게 느낀 감정 그대로를 느끼며 반응했다면</a:t>
            </a:r>
            <a:r>
              <a:rPr lang="en-US" altLang="ko-KR"/>
              <a:t>, </a:t>
            </a:r>
            <a:r>
              <a:rPr lang="ko-KR" altLang="en-US"/>
              <a:t>예술성은 동일한가</a:t>
            </a:r>
            <a:r>
              <a:rPr lang="en-US" altLang="ko-KR"/>
              <a:t>? </a:t>
            </a:r>
            <a:r>
              <a:rPr lang="ko-KR" altLang="en-US"/>
              <a:t>윤리적으론 오히려 문제가 없어지나</a:t>
            </a:r>
            <a:r>
              <a:rPr lang="en-US" altLang="ko-KR"/>
              <a:t>?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71915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NT Live </a:t>
            </a:r>
            <a:r>
              <a:rPr lang="ko-KR" altLang="en-US"/>
              <a:t>줄리어스 시저</a:t>
            </a:r>
            <a:r>
              <a:rPr lang="en-US" altLang="ko-KR"/>
              <a:t>(</a:t>
            </a:r>
            <a:r>
              <a:rPr lang="ko-KR" altLang="en-US"/>
              <a:t>니컬러스 하이트너</a:t>
            </a:r>
            <a:r>
              <a:rPr lang="en-US" altLang="ko-KR"/>
              <a:t>)</a:t>
            </a:r>
          </a:p>
          <a:p>
            <a:endParaRPr lang="en-US" altLang="ko-KR"/>
          </a:p>
          <a:p>
            <a:r>
              <a:rPr lang="ko-KR" altLang="en-US"/>
              <a:t>로큰롤 청중</a:t>
            </a:r>
            <a:r>
              <a:rPr lang="en-US" altLang="ko-KR"/>
              <a:t>-&gt;</a:t>
            </a:r>
            <a:r>
              <a:rPr lang="ko-KR" altLang="en-US"/>
              <a:t>시저에게 환호하는 군중</a:t>
            </a:r>
            <a:r>
              <a:rPr lang="en-US" altLang="ko-KR"/>
              <a:t>-&gt;</a:t>
            </a:r>
            <a:r>
              <a:rPr lang="ko-KR" altLang="en-US"/>
              <a:t>시위대</a:t>
            </a:r>
            <a:r>
              <a:rPr lang="en-US" altLang="ko-KR"/>
              <a:t>-&gt;</a:t>
            </a:r>
            <a:r>
              <a:rPr lang="ko-KR" altLang="en-US"/>
              <a:t>피난민</a:t>
            </a:r>
            <a:r>
              <a:rPr lang="en-US" altLang="ko-KR"/>
              <a:t>-&gt;</a:t>
            </a:r>
            <a:r>
              <a:rPr lang="ko-KR" altLang="en-US"/>
              <a:t>역사</a:t>
            </a:r>
            <a:r>
              <a:rPr lang="en-US" altLang="ko-KR"/>
              <a:t>(</a:t>
            </a:r>
            <a:r>
              <a:rPr lang="ko-KR" altLang="en-US"/>
              <a:t>암살</a:t>
            </a:r>
            <a:r>
              <a:rPr lang="en-US" altLang="ko-KR"/>
              <a:t>)</a:t>
            </a:r>
            <a:r>
              <a:rPr lang="ko-KR" altLang="en-US"/>
              <a:t>의 목격자</a:t>
            </a:r>
            <a:endParaRPr lang="en-US" altLang="ko-KR"/>
          </a:p>
          <a:p>
            <a:endParaRPr lang="en-US" altLang="ko-KR"/>
          </a:p>
          <a:p>
            <a:pPr marL="171450" indent="-171450">
              <a:buFontTx/>
              <a:buChar char="-"/>
            </a:pPr>
            <a:r>
              <a:rPr lang="ko-KR" altLang="en-US"/>
              <a:t>로큰롤 스타에 대한 흥분이 시저에 대한 환호로 바뀐다면 이들의 감정은 진실한가</a:t>
            </a:r>
            <a:r>
              <a:rPr lang="en-US" altLang="ko-KR"/>
              <a:t>? </a:t>
            </a:r>
            <a:r>
              <a:rPr lang="ko-KR" altLang="en-US"/>
              <a:t>다만 도파민의 전이에 불과한가</a:t>
            </a:r>
            <a:r>
              <a:rPr lang="en-US" altLang="ko-KR"/>
              <a:t>?</a:t>
            </a:r>
          </a:p>
          <a:p>
            <a:pPr marL="171450" indent="-171450">
              <a:buFontTx/>
              <a:buChar char="-"/>
            </a:pPr>
            <a:r>
              <a:rPr lang="ko-KR" altLang="en-US"/>
              <a:t>관중에게 부과된 역할이 가져야할 것으로 상정된 감정이 있다</a:t>
            </a:r>
            <a:r>
              <a:rPr lang="en-US" altLang="ko-KR"/>
              <a:t>. </a:t>
            </a:r>
            <a:r>
              <a:rPr lang="ko-KR" altLang="en-US"/>
              <a:t>시저에겐 환호하고 시위대는 분노하고 피난민은 겁에 질리고 목격자는 분개할 것이다</a:t>
            </a:r>
            <a:r>
              <a:rPr lang="en-US" altLang="ko-KR"/>
              <a:t>. </a:t>
            </a:r>
            <a:r>
              <a:rPr lang="ko-KR" altLang="en-US"/>
              <a:t>하지만 개별 관객 입장에서 이와 다른 감정을 가질 수 있다</a:t>
            </a:r>
            <a:r>
              <a:rPr lang="en-US" altLang="ko-KR"/>
              <a:t>. </a:t>
            </a:r>
            <a:r>
              <a:rPr lang="ko-KR" altLang="en-US"/>
              <a:t>군중과 다른 감정에 빠진 개인은 작품이 가진 공동현존이라는 예술성을 고취하는가</a:t>
            </a:r>
            <a:r>
              <a:rPr lang="en-US" altLang="ko-KR"/>
              <a:t>?</a:t>
            </a:r>
          </a:p>
          <a:p>
            <a:pPr marL="171450" indent="-171450">
              <a:buFontTx/>
              <a:buChar char="-"/>
            </a:pPr>
            <a:r>
              <a:rPr lang="ko-KR" altLang="en-US"/>
              <a:t>배우가 타인의 감정을 연기하듯 관객도 ‘군중의 감정’을 연기하는가</a:t>
            </a:r>
            <a:r>
              <a:rPr lang="en-US" altLang="ko-KR"/>
              <a:t>?</a:t>
            </a:r>
          </a:p>
          <a:p>
            <a:pPr marL="171450" indent="-171450">
              <a:buFontTx/>
              <a:buChar char="-"/>
            </a:pPr>
            <a:r>
              <a:rPr lang="ko-KR" altLang="en-US"/>
              <a:t>관객의 평소 가치관과 명백히 다른 입장을 단순히 군중심리에 휩싸여 심정적으로 지지하거나 행동한 개인이 있다면</a:t>
            </a:r>
            <a:r>
              <a:rPr lang="en-US" altLang="ko-KR"/>
              <a:t>, </a:t>
            </a:r>
            <a:r>
              <a:rPr lang="ko-KR" altLang="en-US"/>
              <a:t>이는 예술적</a:t>
            </a:r>
            <a:r>
              <a:rPr lang="en-US" altLang="ko-KR"/>
              <a:t>, </a:t>
            </a:r>
            <a:r>
              <a:rPr lang="ko-KR" altLang="en-US"/>
              <a:t>윤리적으로 어떻게 해석해야 하는가</a:t>
            </a:r>
            <a:r>
              <a:rPr lang="en-US" altLang="ko-KR"/>
              <a:t>?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41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29847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ko-KR" altLang="en-US"/>
              <a:t>큰 스크린으로 본 </a:t>
            </a:r>
            <a:r>
              <a:rPr lang="en-US" altLang="ko-KR"/>
              <a:t>2</a:t>
            </a:r>
            <a:r>
              <a:rPr lang="ko-KR" altLang="en-US"/>
              <a:t>차원 영상과 실제 공연에 참여한 사람의 공동현존과 현장성의 느낌은 완전히 다를 것이다</a:t>
            </a:r>
            <a:r>
              <a:rPr lang="en-US" altLang="ko-KR"/>
              <a:t>. </a:t>
            </a:r>
            <a:r>
              <a:rPr lang="ko-KR" altLang="en-US"/>
              <a:t>그러면 먼 미래에 </a:t>
            </a:r>
            <a:r>
              <a:rPr lang="en-US" altLang="ko-KR"/>
              <a:t>3</a:t>
            </a:r>
            <a:r>
              <a:rPr lang="ko-KR" altLang="en-US"/>
              <a:t>차원 홀로그램이나 로봇에 둘러쌓여 혼자서 공연을 관람한 사람이 느끼는 공동현존과 현장성은 어떤 느낌일까</a:t>
            </a:r>
            <a:r>
              <a:rPr lang="en-US" altLang="ko-KR"/>
              <a:t>?</a:t>
            </a:r>
          </a:p>
          <a:p>
            <a:pPr marL="171450" indent="-171450">
              <a:buFontTx/>
              <a:buChar char="-"/>
            </a:pPr>
            <a:r>
              <a:rPr lang="ko-KR" altLang="en-US"/>
              <a:t>인공지능이 관중의 반응을 실시간으로 모니터링하면서</a:t>
            </a:r>
            <a:r>
              <a:rPr lang="en-US" altLang="ko-KR"/>
              <a:t>, </a:t>
            </a:r>
            <a:r>
              <a:rPr lang="ko-KR" altLang="en-US"/>
              <a:t>환호하는 음향이나 배경</a:t>
            </a:r>
            <a:r>
              <a:rPr lang="en-US" altLang="ko-KR"/>
              <a:t>, </a:t>
            </a:r>
            <a:r>
              <a:rPr lang="ko-KR" altLang="en-US"/>
              <a:t>조명</a:t>
            </a:r>
            <a:r>
              <a:rPr lang="en-US" altLang="ko-KR"/>
              <a:t> </a:t>
            </a:r>
            <a:r>
              <a:rPr lang="ko-KR" altLang="en-US"/>
              <a:t>등을 통해 관중의 감정을 고취하거나 억누를 수 있을 것이다</a:t>
            </a:r>
            <a:r>
              <a:rPr lang="en-US" altLang="ko-KR"/>
              <a:t>. </a:t>
            </a:r>
            <a:r>
              <a:rPr lang="ko-KR" altLang="en-US"/>
              <a:t>배우들은 연기의 템포를 조절할 수 있을 것이다</a:t>
            </a:r>
            <a:r>
              <a:rPr lang="en-US" altLang="ko-KR"/>
              <a:t>. </a:t>
            </a:r>
            <a:r>
              <a:rPr lang="ko-KR" altLang="en-US"/>
              <a:t>이는 마치 이머시브 공연처럼 더 나은 관람 경험을 제공하는 긍정적 효과로 생각해야하나</a:t>
            </a:r>
            <a:r>
              <a:rPr lang="en-US" altLang="ko-KR"/>
              <a:t>, </a:t>
            </a:r>
            <a:r>
              <a:rPr lang="ko-KR" altLang="en-US"/>
              <a:t>관객에게 인위적인 감정을 주입한 부정적 효과로 생각해야하나</a:t>
            </a:r>
            <a:r>
              <a:rPr lang="en-US" altLang="ko-KR"/>
              <a:t>?</a:t>
            </a:r>
          </a:p>
          <a:p>
            <a:pPr marL="171450" indent="-171450">
              <a:buFontTx/>
              <a:buChar char="-"/>
            </a:pPr>
            <a:endParaRPr lang="en-US" altLang="ko-KR"/>
          </a:p>
          <a:p>
            <a:pPr marL="171450" indent="-171450">
              <a:buFontTx/>
              <a:buChar char="-"/>
            </a:pPr>
            <a:endParaRPr lang="en-US" altLang="ko-KR"/>
          </a:p>
          <a:p>
            <a:pPr marL="171450" indent="-171450">
              <a:buFontTx/>
              <a:buChar char="-"/>
            </a:pPr>
            <a:r>
              <a:rPr lang="ko-KR" altLang="en-US"/>
              <a:t>참고</a:t>
            </a:r>
            <a:r>
              <a:rPr lang="en-US" altLang="ko-KR"/>
              <a:t>) </a:t>
            </a:r>
            <a:r>
              <a:rPr lang="ko-KR" altLang="en-US"/>
              <a:t>컴퓨터 시뮬레이션으로 돌발 상황에 대한 관객들의 반응과 동선을 시뮬레이션 하여 최선의 배치와 움직임을 찾을 수 있을 것이다</a:t>
            </a:r>
            <a:r>
              <a:rPr lang="en-US" altLang="ko-KR"/>
              <a:t>.</a:t>
            </a:r>
          </a:p>
          <a:p>
            <a:pPr marL="171450" indent="-171450">
              <a:buFontTx/>
              <a:buChar char="-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68529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케이티 미첼의 </a:t>
            </a:r>
            <a:r>
              <a:rPr lang="ko-KR" altLang="ko-KR"/>
              <a:t>《The Forbidden Zone》</a:t>
            </a:r>
            <a:r>
              <a:rPr lang="en-US" altLang="ko-KR"/>
              <a:t>, &lt;</a:t>
            </a:r>
            <a:r>
              <a:rPr lang="ko-KR" altLang="en-US"/>
              <a:t>노란 벽지</a:t>
            </a:r>
            <a:r>
              <a:rPr lang="en-US" altLang="ko-KR"/>
              <a:t>&gt;</a:t>
            </a:r>
          </a:p>
          <a:p>
            <a:r>
              <a:rPr lang="ko-KR" altLang="en-US"/>
              <a:t>우카시 트바르콥스키 </a:t>
            </a:r>
            <a:r>
              <a:rPr lang="en-US" altLang="ko-KR"/>
              <a:t>&lt;</a:t>
            </a:r>
            <a:r>
              <a:rPr lang="ko-KR" altLang="en-US"/>
              <a:t>디 임플로이</a:t>
            </a:r>
            <a:r>
              <a:rPr lang="en-US" altLang="ko-KR"/>
              <a:t>&gt;</a:t>
            </a:r>
          </a:p>
          <a:p>
            <a:endParaRPr lang="en-US" altLang="ko-KR"/>
          </a:p>
          <a:p>
            <a:pPr marL="171450" indent="-171450">
              <a:buFontTx/>
              <a:buChar char="-"/>
            </a:pPr>
            <a:r>
              <a:rPr lang="ko-KR" altLang="en-US"/>
              <a:t>라이브시네마라는 형식이 새로 나왔을 때 형식의 참신성으로 예술성을 인정 받을 수 있었을 것이다</a:t>
            </a:r>
            <a:r>
              <a:rPr lang="en-US" altLang="ko-KR"/>
              <a:t>. </a:t>
            </a:r>
            <a:r>
              <a:rPr lang="ko-KR" altLang="en-US"/>
              <a:t>반복적으로 만들어지며 참신성이 사라져도 형식적 예술성을 인정받을 수 있나</a:t>
            </a:r>
            <a:r>
              <a:rPr lang="en-US" altLang="ko-KR"/>
              <a:t>?</a:t>
            </a:r>
          </a:p>
          <a:p>
            <a:pPr marL="171450" indent="-171450">
              <a:buFontTx/>
              <a:buChar char="-"/>
            </a:pPr>
            <a:endParaRPr lang="en-US" altLang="ko-KR"/>
          </a:p>
          <a:p>
            <a:pPr marL="171450" indent="-171450">
              <a:buFontTx/>
              <a:buChar char="-"/>
            </a:pPr>
            <a:r>
              <a:rPr lang="ko-KR" altLang="en-US"/>
              <a:t>연극도</a:t>
            </a:r>
            <a:r>
              <a:rPr lang="en-US" altLang="ko-KR"/>
              <a:t>, </a:t>
            </a:r>
            <a:r>
              <a:rPr lang="ko-KR" altLang="en-US"/>
              <a:t>생방송도 그 자체로 창의적이진 않다</a:t>
            </a:r>
            <a:r>
              <a:rPr lang="en-US" altLang="ko-KR"/>
              <a:t>. </a:t>
            </a:r>
            <a:r>
              <a:rPr lang="ko-KR" altLang="en-US"/>
              <a:t>그러면 라이브시네마의 참신성은 어디에서 유래하나</a:t>
            </a:r>
            <a:r>
              <a:rPr lang="en-US" altLang="ko-KR"/>
              <a:t>?</a:t>
            </a:r>
          </a:p>
          <a:p>
            <a:pPr marL="171450" indent="-171450">
              <a:buFontTx/>
              <a:buChar char="-"/>
            </a:pPr>
            <a:endParaRPr lang="en-US" altLang="ko-KR"/>
          </a:p>
          <a:p>
            <a:pPr marL="171450" indent="-171450">
              <a:buFontTx/>
              <a:buChar char="-"/>
            </a:pPr>
            <a:r>
              <a:rPr lang="ko-KR" altLang="en-US"/>
              <a:t>연극을 통해 관객이 집중하는 장면과 카메라가 집중하는 장면 간의 차이는 관객에게 심리적으로 어떤 영향을 주나</a:t>
            </a:r>
            <a:r>
              <a:rPr lang="en-US" altLang="ko-KR"/>
              <a:t>? </a:t>
            </a:r>
            <a:r>
              <a:rPr lang="ko-KR" altLang="en-US"/>
              <a:t>그 간극에서 창조되는 예술적 특성이 있나</a:t>
            </a:r>
            <a:r>
              <a:rPr lang="en-US" altLang="ko-KR"/>
              <a:t>?</a:t>
            </a:r>
          </a:p>
          <a:p>
            <a:pPr marL="171450" indent="-171450">
              <a:buFontTx/>
              <a:buChar char="-"/>
            </a:pPr>
            <a:endParaRPr lang="en-US" altLang="ko-KR"/>
          </a:p>
          <a:p>
            <a:pPr marL="171450" indent="-171450">
              <a:buFontTx/>
              <a:buChar char="-"/>
            </a:pPr>
            <a:r>
              <a:rPr lang="ko-KR" altLang="en-US"/>
              <a:t>비슷하게</a:t>
            </a:r>
            <a:r>
              <a:rPr lang="en-US" altLang="ko-KR"/>
              <a:t>, </a:t>
            </a:r>
            <a:r>
              <a:rPr lang="ko-KR" altLang="en-US"/>
              <a:t>관객이 연극만을 관람하여 얻은 플롯과 상황 이해와 생방송 화면만을 관람하여 얻은 이해가 다를 수 있다</a:t>
            </a:r>
            <a:r>
              <a:rPr lang="en-US" altLang="ko-KR"/>
              <a:t>. </a:t>
            </a:r>
            <a:r>
              <a:rPr lang="ko-KR" altLang="en-US"/>
              <a:t>의도적으로 다르게 만들어 얻을 수 있는 효과가 있나</a:t>
            </a:r>
            <a:r>
              <a:rPr lang="en-US" altLang="ko-KR"/>
              <a:t>?</a:t>
            </a:r>
          </a:p>
          <a:p>
            <a:pPr marL="171450" indent="-171450">
              <a:buFontTx/>
              <a:buChar char="-"/>
            </a:pPr>
            <a:endParaRPr lang="en-US" altLang="ko-KR"/>
          </a:p>
          <a:p>
            <a:pPr marL="171450" indent="-171450">
              <a:buFontTx/>
              <a:buChar char="-"/>
            </a:pPr>
            <a:r>
              <a:rPr lang="ko-KR" altLang="en-US"/>
              <a:t>촬영팀과 편집팀의 존재가 노출되는 것은 관객으로 하여금 예술작품 이면의 제작과정에 주의를 돌리게 만든다</a:t>
            </a:r>
            <a:r>
              <a:rPr lang="en-US" altLang="ko-KR"/>
              <a:t>. </a:t>
            </a:r>
            <a:r>
              <a:rPr lang="ko-KR" altLang="en-US"/>
              <a:t>예술작품에 대한 평가는 제작 과정에 영향을 받는 것이 마땅한가</a:t>
            </a:r>
            <a:r>
              <a:rPr lang="en-US" altLang="ko-KR"/>
              <a:t>? </a:t>
            </a:r>
            <a:r>
              <a:rPr lang="ko-KR" altLang="en-US"/>
              <a:t>아니면 이 장르처럼 제작과정 자체가 예술작품의 일부라고 주장할 경우에만 예술적 평가에 포함되어야 하는가</a:t>
            </a:r>
            <a:r>
              <a:rPr lang="en-US" altLang="ko-KR"/>
              <a:t>?</a:t>
            </a:r>
          </a:p>
          <a:p>
            <a:pPr marL="171450" indent="-171450">
              <a:buFontTx/>
              <a:buChar char="-"/>
            </a:pPr>
            <a:endParaRPr lang="en-US" altLang="ko-KR"/>
          </a:p>
          <a:p>
            <a:pPr marL="171450" indent="-171450">
              <a:buFontTx/>
              <a:buChar char="-"/>
            </a:pPr>
            <a:r>
              <a:rPr lang="ko-KR" altLang="en-US"/>
              <a:t>편집을 위해 카메라의 조작</a:t>
            </a:r>
            <a:r>
              <a:rPr lang="en-US" altLang="ko-KR"/>
              <a:t>(</a:t>
            </a:r>
            <a:r>
              <a:rPr lang="ko-KR" altLang="en-US"/>
              <a:t>무빙</a:t>
            </a:r>
            <a:r>
              <a:rPr lang="en-US" altLang="ko-KR"/>
              <a:t>, </a:t>
            </a:r>
            <a:r>
              <a:rPr lang="ko-KR" altLang="en-US"/>
              <a:t>클로즈업</a:t>
            </a:r>
            <a:r>
              <a:rPr lang="en-US" altLang="ko-KR"/>
              <a:t> </a:t>
            </a:r>
            <a:r>
              <a:rPr lang="ko-KR" altLang="en-US"/>
              <a:t>등</a:t>
            </a:r>
            <a:r>
              <a:rPr lang="en-US" altLang="ko-KR"/>
              <a:t>)</a:t>
            </a:r>
            <a:r>
              <a:rPr lang="ko-KR" altLang="en-US"/>
              <a:t>이 사전 설정되어 있다면 배우의 연기는 영향 받을 수밖에 없다</a:t>
            </a:r>
            <a:r>
              <a:rPr lang="en-US" altLang="ko-KR"/>
              <a:t>. </a:t>
            </a:r>
            <a:r>
              <a:rPr lang="ko-KR" altLang="en-US"/>
              <a:t>이는 연기의 자유를 침해하는가</a:t>
            </a:r>
            <a:r>
              <a:rPr lang="en-US" altLang="ko-KR"/>
              <a:t>? </a:t>
            </a:r>
            <a:r>
              <a:rPr lang="ko-KR" altLang="en-US"/>
              <a:t>아니면 단순히 복잡한 조명과 무대에 적응하는 것과 동일한 영향만을 주나</a:t>
            </a:r>
            <a:r>
              <a:rPr lang="en-US" altLang="ko-KR"/>
              <a:t>?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27949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ko-KR" altLang="en-US"/>
              <a:t>먼 미래에 라이브시네마의 두 개의 축</a:t>
            </a:r>
            <a:r>
              <a:rPr lang="en-US" altLang="ko-KR"/>
              <a:t>, </a:t>
            </a:r>
            <a:r>
              <a:rPr lang="ko-KR" altLang="en-US"/>
              <a:t>연극과 생방송 중</a:t>
            </a:r>
            <a:r>
              <a:rPr lang="en-US" altLang="ko-KR"/>
              <a:t>, </a:t>
            </a:r>
            <a:r>
              <a:rPr lang="ko-KR" altLang="en-US"/>
              <a:t>생방송을 기계 장치가 촬영하고 인공지능이 편집하는 방식으로 완전히 대체한다면 라이브시네마의 예술성은 어떤 변화를 겪나</a:t>
            </a:r>
            <a:r>
              <a:rPr lang="en-US" altLang="ko-KR"/>
              <a:t>?</a:t>
            </a:r>
          </a:p>
          <a:p>
            <a:pPr marL="171450" indent="-171450">
              <a:buFontTx/>
              <a:buChar char="-"/>
            </a:pPr>
            <a:endParaRPr lang="en-US" altLang="ko-KR"/>
          </a:p>
          <a:p>
            <a:pPr marL="171450" indent="-171450">
              <a:buFontTx/>
              <a:buChar char="-"/>
            </a:pPr>
            <a:r>
              <a:rPr lang="ko-KR" altLang="en-US"/>
              <a:t>인공지능의 개입은 생방송의 카메라를 목격자의 위치에서 </a:t>
            </a:r>
            <a:r>
              <a:rPr lang="en-US" altLang="ko-KR"/>
              <a:t>fake document</a:t>
            </a:r>
            <a:r>
              <a:rPr lang="ko-KR" altLang="en-US"/>
              <a:t> 시선으로 바꿀 수 있다</a:t>
            </a:r>
            <a:r>
              <a:rPr lang="en-US" altLang="ko-KR"/>
              <a:t>. </a:t>
            </a:r>
            <a:r>
              <a:rPr lang="ko-KR" altLang="en-US"/>
              <a:t>연극이 보이지 않는 곳에서 이루어질 때 가상의 상황이 화면이 채울 수 있다</a:t>
            </a:r>
            <a:r>
              <a:rPr lang="en-US" altLang="ko-KR"/>
              <a:t>. </a:t>
            </a:r>
            <a:r>
              <a:rPr lang="ko-KR" altLang="en-US"/>
              <a:t>이 기법을 예술성을 고취하기 위해 이용할 방법은 무엇인가</a:t>
            </a:r>
            <a:r>
              <a:rPr lang="en-US" altLang="ko-KR"/>
              <a:t>?</a:t>
            </a:r>
          </a:p>
          <a:p>
            <a:pPr marL="171450" indent="-171450">
              <a:buFontTx/>
              <a:buChar char="-"/>
            </a:pPr>
            <a:endParaRPr lang="en-US" altLang="ko-KR"/>
          </a:p>
          <a:p>
            <a:pPr marL="171450" indent="-171450">
              <a:buFontTx/>
              <a:buChar char="-"/>
            </a:pPr>
            <a:r>
              <a:rPr lang="ko-KR" altLang="en-US"/>
              <a:t>인공지능이 보이지 않는 장면을 생성해 내는 능력은 이미 충분히 발달하였고 더욱 더 발달할 것이다</a:t>
            </a:r>
            <a:r>
              <a:rPr lang="en-US" altLang="ko-KR"/>
              <a:t>. </a:t>
            </a:r>
            <a:r>
              <a:rPr lang="ko-KR" altLang="en-US"/>
              <a:t>앞으로 모든 </a:t>
            </a:r>
            <a:r>
              <a:rPr lang="en-US" altLang="ko-KR"/>
              <a:t>2</a:t>
            </a:r>
            <a:r>
              <a:rPr lang="ko-KR" altLang="en-US"/>
              <a:t>차원으로 녹화된 연극을 마치 여러대의 카메라가 여기저기서 녹화한 것 같은 시점의 영상으로 재생성하고 편집까지 자동으로 가능할 수 있다</a:t>
            </a:r>
            <a:r>
              <a:rPr lang="en-US" altLang="ko-KR"/>
              <a:t>. </a:t>
            </a:r>
            <a:r>
              <a:rPr lang="ko-KR" altLang="en-US"/>
              <a:t>그때가 오면 라이브시네마의 예술성은 사라지게 되나</a:t>
            </a:r>
            <a:r>
              <a:rPr lang="en-US" altLang="ko-KR"/>
              <a:t>? </a:t>
            </a:r>
            <a:r>
              <a:rPr lang="ko-KR" altLang="en-US"/>
              <a:t>예술성은 애초에 기술적 가능성을 떠나서 고려할 수 없는 것인가</a:t>
            </a:r>
            <a:r>
              <a:rPr lang="en-US" altLang="ko-KR"/>
              <a:t>?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13470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낫심 술리만푸어 </a:t>
            </a:r>
            <a:r>
              <a:rPr lang="en-US" altLang="ko-KR"/>
              <a:t>&lt;</a:t>
            </a:r>
            <a:r>
              <a:rPr lang="ko-KR" altLang="en-US"/>
              <a:t>하얀토끼 빨간토끼</a:t>
            </a:r>
            <a:r>
              <a:rPr lang="en-US" altLang="ko-KR"/>
              <a:t>&gt;</a:t>
            </a:r>
          </a:p>
          <a:p>
            <a:r>
              <a:rPr lang="ko-KR" altLang="en-US"/>
              <a:t>병역거부로 여권이 취소되어 해외 공연을 못하게 된 이란 청년이 만든</a:t>
            </a:r>
            <a:r>
              <a:rPr lang="en-US" altLang="ko-KR"/>
              <a:t> </a:t>
            </a:r>
            <a:r>
              <a:rPr lang="ko-KR" altLang="en-US"/>
              <a:t>극</a:t>
            </a:r>
            <a:r>
              <a:rPr lang="en-US" altLang="ko-KR"/>
              <a:t>.</a:t>
            </a:r>
          </a:p>
          <a:p>
            <a:endParaRPr lang="en-US" altLang="ko-KR"/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ko-KR" altLang="en-US"/>
              <a:t>작품의 진행은 작가의 편지를 배우가 개봉하여 읽는 것이다</a:t>
            </a:r>
            <a:r>
              <a:rPr lang="en-US" altLang="ko-KR"/>
              <a:t>. </a:t>
            </a:r>
            <a:r>
              <a:rPr lang="ko-KR" altLang="en-US"/>
              <a:t>그렇기에 작품 내내 자연스레 의식되는 작가의 존재는 이 작품의 의미를 어떻게 바꾸나</a:t>
            </a:r>
            <a:r>
              <a:rPr lang="en-US" altLang="ko-KR"/>
              <a:t>?</a:t>
            </a:r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altLang="ko-KR"/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ko-KR" altLang="en-US"/>
              <a:t>작품 자체의 예술성은 구현해내는 연기자의 방식과 능력에 따라 달라질 것이다</a:t>
            </a:r>
            <a:r>
              <a:rPr lang="en-US" altLang="ko-KR"/>
              <a:t>. </a:t>
            </a:r>
            <a:r>
              <a:rPr lang="ko-KR" altLang="en-US"/>
              <a:t>그렇다면 이 작품의 예술성은 공연의 조건</a:t>
            </a:r>
            <a:r>
              <a:rPr lang="en-US" altLang="ko-KR"/>
              <a:t>(</a:t>
            </a:r>
            <a:r>
              <a:rPr lang="ko-KR" altLang="en-US"/>
              <a:t>처음 읽는 대본</a:t>
            </a:r>
            <a:r>
              <a:rPr lang="en-US" altLang="ko-KR"/>
              <a:t>, </a:t>
            </a:r>
            <a:r>
              <a:rPr lang="ko-KR" altLang="en-US"/>
              <a:t>처음 연기하는 연기자</a:t>
            </a:r>
            <a:r>
              <a:rPr lang="en-US" altLang="ko-KR"/>
              <a:t>, </a:t>
            </a:r>
            <a:r>
              <a:rPr lang="ko-KR" altLang="en-US"/>
              <a:t>처음 관람하는 관객이라는</a:t>
            </a:r>
            <a:r>
              <a:rPr lang="en-US" altLang="ko-KR"/>
              <a:t>)</a:t>
            </a:r>
            <a:r>
              <a:rPr lang="ko-KR" altLang="en-US"/>
              <a:t>에 있나</a:t>
            </a:r>
            <a:r>
              <a:rPr lang="en-US" altLang="ko-KR"/>
              <a:t>? </a:t>
            </a:r>
            <a:r>
              <a:rPr lang="ko-KR" altLang="en-US"/>
              <a:t>그러면 작품의 내용은 아무것이라도 상관없나</a:t>
            </a:r>
            <a:r>
              <a:rPr lang="en-US" altLang="ko-KR"/>
              <a:t>?</a:t>
            </a:r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altLang="ko-KR"/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ko-KR" altLang="ko-KR"/>
              <a:t>배우뿐 아니라 제작진도 다음 내용을 모르면, 무엇이 작품의 일관성을 유지하는가?</a:t>
            </a:r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altLang="ko-KR"/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ko-KR" altLang="ko-KR"/>
              <a:t>배우가 대본의 지시를 어떻게 해석하고 수행하는지에 따라 작품의 형식이 달라진다면, 형식은 대본에 있는가, 수행에 있는가?</a:t>
            </a:r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3042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ko-KR" altLang="en-US"/>
              <a:t>원작의 대본은 지구 반대편의 작가에 의해 고정된 채로 배달되어 온다</a:t>
            </a:r>
            <a:r>
              <a:rPr lang="en-US" altLang="ko-KR"/>
              <a:t>. </a:t>
            </a:r>
            <a:r>
              <a:rPr lang="ko-KR" altLang="en-US"/>
              <a:t>인공지능의 도움으로 실시간 생성이 가능할 것이다</a:t>
            </a:r>
            <a:r>
              <a:rPr lang="en-US" altLang="ko-KR"/>
              <a:t>. </a:t>
            </a:r>
            <a:r>
              <a:rPr lang="ko-KR" altLang="en-US"/>
              <a:t>이 방식을 통해 고정된 의미를 탈피하고 공연의 일회성을 더 강화할 수 있을까</a:t>
            </a:r>
            <a:r>
              <a:rPr lang="en-US" altLang="ko-KR"/>
              <a:t>?</a:t>
            </a:r>
          </a:p>
          <a:p>
            <a:pPr marL="171450" indent="-171450">
              <a:buFontTx/>
              <a:buChar char="-"/>
            </a:pPr>
            <a:endParaRPr lang="en-US" altLang="ko-KR"/>
          </a:p>
          <a:p>
            <a:pPr marL="171450" indent="-171450">
              <a:buFontTx/>
              <a:buChar char="-"/>
            </a:pPr>
            <a:r>
              <a:rPr lang="ko-KR" altLang="en-US"/>
              <a:t>반대로 배우를 인공지능</a:t>
            </a:r>
            <a:r>
              <a:rPr lang="en-US" altLang="ko-KR"/>
              <a:t>/</a:t>
            </a:r>
            <a:r>
              <a:rPr lang="ko-KR" altLang="en-US"/>
              <a:t>로봇으로 바꾸면 어떤 효과가 발생하나</a:t>
            </a:r>
            <a:r>
              <a:rPr lang="en-US" altLang="ko-KR"/>
              <a:t>? </a:t>
            </a:r>
            <a:r>
              <a:rPr lang="ko-KR" altLang="en-US"/>
              <a:t>인공지능</a:t>
            </a:r>
            <a:r>
              <a:rPr lang="en-US" altLang="ko-KR"/>
              <a:t>/</a:t>
            </a:r>
            <a:r>
              <a:rPr lang="ko-KR" altLang="en-US"/>
              <a:t>로봇의 대본 해석은 단순한 짜깁기인가</a:t>
            </a:r>
            <a:r>
              <a:rPr lang="en-US" altLang="ko-KR"/>
              <a:t>, </a:t>
            </a:r>
            <a:r>
              <a:rPr lang="ko-KR" altLang="en-US"/>
              <a:t>인류의 표준적 해석으로 여길 수도 있나</a:t>
            </a:r>
            <a:r>
              <a:rPr lang="en-US" altLang="ko-KR"/>
              <a:t>?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05892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섬우주의 </a:t>
            </a:r>
            <a:r>
              <a:rPr lang="en-US" altLang="ko-KR"/>
              <a:t>&lt;</a:t>
            </a:r>
            <a:r>
              <a:rPr lang="ko-KR" altLang="en-US"/>
              <a:t>밤이 없는 여름</a:t>
            </a:r>
            <a:r>
              <a:rPr lang="en-US" altLang="ko-KR"/>
              <a:t>&gt;</a:t>
            </a:r>
          </a:p>
          <a:p>
            <a:r>
              <a:rPr lang="ko-KR" altLang="ko-KR"/>
              <a:t>‘짙은 그늘’, ‘눈의 맛’, ‘검은 빙하’, ‘하얀 밤’의 네 코스를 따라가며 재료를 보고·듣고·만지고 조합합니다. </a:t>
            </a:r>
            <a:endParaRPr lang="en-US" altLang="ko-KR"/>
          </a:p>
          <a:p>
            <a:endParaRPr lang="en-US" altLang="ko-KR"/>
          </a:p>
          <a:p>
            <a:r>
              <a:rPr lang="en-US" altLang="ko-KR"/>
              <a:t>- </a:t>
            </a:r>
            <a:r>
              <a:rPr lang="ko-KR" altLang="en-US"/>
              <a:t>미적 경험은 단순한 감정의 고조가 아닌 대상에 대한 미적 판단이 있어야 하는데 이 작품의 대상은 무엇인가</a:t>
            </a:r>
            <a:r>
              <a:rPr lang="en-US" altLang="ko-KR"/>
              <a:t>? </a:t>
            </a:r>
            <a:r>
              <a:rPr lang="ko-KR" altLang="en-US"/>
              <a:t>그다지 미적이라고 보기 힘든 오브제들인가</a:t>
            </a:r>
            <a:r>
              <a:rPr lang="en-US" altLang="ko-KR"/>
              <a:t>? </a:t>
            </a:r>
            <a:r>
              <a:rPr lang="ko-KR" altLang="en-US"/>
              <a:t>아니면 관객의 개인적인 마음속 상념인가</a:t>
            </a:r>
            <a:r>
              <a:rPr lang="en-US" altLang="ko-KR"/>
              <a:t>?</a:t>
            </a:r>
          </a:p>
          <a:p>
            <a:endParaRPr lang="en-US" altLang="ko-KR"/>
          </a:p>
          <a:p>
            <a:pPr marL="171450" indent="-171450">
              <a:buFontTx/>
              <a:buChar char="-"/>
            </a:pPr>
            <a:r>
              <a:rPr lang="ko-KR" altLang="en-US"/>
              <a:t>재료</a:t>
            </a:r>
            <a:r>
              <a:rPr lang="en-US" altLang="ko-KR"/>
              <a:t>/</a:t>
            </a:r>
            <a:r>
              <a:rPr lang="ko-KR" altLang="en-US"/>
              <a:t>물질이 관객의 마음속에 불러일으키는 기억과 상상과 관념은 지극히 개인적이다</a:t>
            </a:r>
            <a:r>
              <a:rPr lang="en-US" altLang="ko-KR"/>
              <a:t>. </a:t>
            </a:r>
            <a:r>
              <a:rPr lang="ko-KR" altLang="en-US"/>
              <a:t>미적 판단은 작품이 아니라 관객 자신을 향하는 것인가</a:t>
            </a:r>
            <a:r>
              <a:rPr lang="en-US" altLang="ko-KR"/>
              <a:t>?</a:t>
            </a:r>
          </a:p>
          <a:p>
            <a:pPr marL="171450" indent="-171450">
              <a:buFontTx/>
              <a:buChar char="-"/>
            </a:pPr>
            <a:endParaRPr lang="en-US" altLang="ko-KR"/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altLang="ko-KR"/>
              <a:t>(</a:t>
            </a:r>
            <a:r>
              <a:rPr lang="ko-KR" altLang="en-US"/>
              <a:t>기후 위기라는 소재로 인해</a:t>
            </a:r>
            <a:r>
              <a:rPr lang="en-US" altLang="ko-KR"/>
              <a:t>) </a:t>
            </a:r>
            <a:r>
              <a:rPr lang="ko-KR" altLang="ko-KR"/>
              <a:t>불쾌하거나 우울했다는 사실만으로 미적 경험이라고 할 수 있는가?</a:t>
            </a:r>
            <a:r>
              <a:rPr lang="en-US" altLang="ko-KR"/>
              <a:t> </a:t>
            </a:r>
          </a:p>
          <a:p>
            <a:pPr marL="171450" marR="0" lvl="0" indent="-1714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ko-KR" altLang="ko-KR"/>
          </a:p>
          <a:p>
            <a:pPr marL="171450" indent="-171450">
              <a:buFontTx/>
              <a:buChar char="-"/>
            </a:pPr>
            <a:r>
              <a:rPr lang="ko-KR" altLang="en-US"/>
              <a:t>작은 오브제를 통한 미소한 경험이 어떻게 기후위기라는 지각 불가능할 정도의 하이퍼 스케일의 대상에 이르는가</a:t>
            </a:r>
            <a:r>
              <a:rPr lang="en-US" altLang="ko-KR"/>
              <a:t>? </a:t>
            </a:r>
            <a:r>
              <a:rPr lang="ko-KR" altLang="en-US"/>
              <a:t>기후위기는 직접적 오브제로 등장하기 어려운데 그럼에도 불구하고 미적 경험에 단지 상상으로 불러일으킨 기후위기가 어떻게 포함되나</a:t>
            </a:r>
            <a:r>
              <a:rPr lang="en-US" altLang="ko-KR"/>
              <a:t>?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32350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ko-KR" altLang="en-US"/>
              <a:t>멀티미디어는 그 특성상 비</a:t>
            </a:r>
            <a:r>
              <a:rPr lang="en-US" altLang="ko-KR"/>
              <a:t>-</a:t>
            </a:r>
            <a:r>
              <a:rPr lang="ko-KR" altLang="en-US"/>
              <a:t>질료적</a:t>
            </a:r>
            <a:r>
              <a:rPr lang="en-US" altLang="ko-KR"/>
              <a:t>, </a:t>
            </a:r>
            <a:r>
              <a:rPr lang="ko-KR" altLang="en-US"/>
              <a:t>비</a:t>
            </a:r>
            <a:r>
              <a:rPr lang="en-US" altLang="ko-KR"/>
              <a:t>-</a:t>
            </a:r>
            <a:r>
              <a:rPr lang="ko-KR" altLang="en-US"/>
              <a:t>물질적이다</a:t>
            </a:r>
            <a:r>
              <a:rPr lang="en-US" altLang="ko-KR"/>
              <a:t>. </a:t>
            </a:r>
            <a:r>
              <a:rPr lang="ko-KR" altLang="en-US"/>
              <a:t>이 작품을 인공지능이 개입한 비물질적 버전으로 만들면 손상되는 의미와 예술성은 무엇인가</a:t>
            </a:r>
            <a:r>
              <a:rPr lang="en-US" altLang="ko-KR"/>
              <a:t>?</a:t>
            </a:r>
          </a:p>
          <a:p>
            <a:pPr marL="171450" indent="-171450">
              <a:buFontTx/>
              <a:buChar char="-"/>
            </a:pPr>
            <a:endParaRPr lang="en-US" altLang="ko-KR"/>
          </a:p>
          <a:p>
            <a:pPr marL="171450" indent="-171450">
              <a:buFontTx/>
              <a:buChar char="-"/>
            </a:pPr>
            <a:r>
              <a:rPr lang="ko-KR" altLang="en-US"/>
              <a:t>이 작품은 언어의 표현 대상이 되지 않는 감각과 경험</a:t>
            </a:r>
            <a:r>
              <a:rPr lang="en-US" altLang="ko-KR"/>
              <a:t>, </a:t>
            </a:r>
            <a:r>
              <a:rPr lang="ko-KR" altLang="en-US"/>
              <a:t>기억의 차원에 존재한다</a:t>
            </a:r>
            <a:r>
              <a:rPr lang="en-US" altLang="ko-KR"/>
              <a:t>. </a:t>
            </a:r>
            <a:r>
              <a:rPr lang="ko-KR" altLang="en-US"/>
              <a:t>반면 인공지능은 언어를 기반으로 다른 감각을 통합하여 생성한다</a:t>
            </a:r>
            <a:r>
              <a:rPr lang="en-US" altLang="ko-KR"/>
              <a:t>. </a:t>
            </a:r>
            <a:r>
              <a:rPr lang="ko-KR" altLang="en-US"/>
              <a:t>개인이 느낀 비언어적 경험을 여하간의 방법으로 인공지능의 도움을 통해 언어적 표현으로 바꾼다면</a:t>
            </a:r>
            <a:r>
              <a:rPr lang="en-US" altLang="ko-KR"/>
              <a:t>, </a:t>
            </a:r>
            <a:r>
              <a:rPr lang="ko-KR" altLang="en-US"/>
              <a:t>이 작품의 의미의 차원은 확장될 수 있을까</a:t>
            </a:r>
            <a:r>
              <a:rPr lang="en-US" altLang="ko-KR"/>
              <a:t>? </a:t>
            </a:r>
            <a:r>
              <a:rPr lang="ko-KR" altLang="en-US"/>
              <a:t>거꾸로 언어의 차원으로 축소되는 것일까</a:t>
            </a:r>
            <a:r>
              <a:rPr lang="en-US" altLang="ko-KR"/>
              <a:t>?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48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47482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The Book of Dust - </a:t>
            </a:r>
            <a:r>
              <a:rPr lang="ko-KR" altLang="en-US"/>
              <a:t>니컬러스 하이트너</a:t>
            </a:r>
            <a:r>
              <a:rPr lang="en-US" altLang="ko-KR"/>
              <a:t>(Nicholas Hytner)</a:t>
            </a:r>
          </a:p>
          <a:p>
            <a:endParaRPr lang="en-US" altLang="ko-KR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75395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71424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영국의 피지컬 시어터 그룹 </a:t>
            </a:r>
            <a:r>
              <a:rPr lang="en-US" altLang="ko-KR"/>
              <a:t>'</a:t>
            </a:r>
            <a:r>
              <a:rPr lang="ko-KR" altLang="en-US"/>
              <a:t>시어터 리</a:t>
            </a:r>
            <a:r>
              <a:rPr lang="en-US" altLang="ko-KR"/>
              <a:t>(Theatre Re)'</a:t>
            </a:r>
            <a:r>
              <a:rPr lang="ko-KR" altLang="en-US"/>
              <a:t>의 대표작인 </a:t>
            </a:r>
            <a:r>
              <a:rPr lang="en-US" altLang="ko-KR"/>
              <a:t>《</a:t>
            </a:r>
            <a:r>
              <a:rPr lang="ko-KR" altLang="en-US"/>
              <a:t>네이처 오브 포겟팅</a:t>
            </a:r>
            <a:r>
              <a:rPr lang="en-US" altLang="ko-KR"/>
              <a:t>(The Nature of Forgetting)》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41947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로베르 르빠주의 바늘과 아편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53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227504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ko-KR"/>
              <a:t>2015년 시드니 페스티벌(Sydney Festival)에서 선보인 《키스 앤 크라이(Kiss &amp; Cry)》는 영화감독 자코 반 도르마엘(Jaco Van Dormael)과 안무가 미셸 안 드 메이(Michèle Anne De Mey)가 협업하여 만든 매우 독창적인 퍼포먼스 작품입니다.</a:t>
            </a:r>
            <a:endParaRPr lang="en-US" altLang="ko-KR"/>
          </a:p>
          <a:p>
            <a:endParaRPr lang="en-US" altLang="ko-KR"/>
          </a:p>
          <a:p>
            <a:r>
              <a:rPr lang="ko-KR" altLang="ko-KR"/>
              <a:t>이 작품은 무대 위 미니어처 세트와 소품들 속에서 배우들의 손가락(Finger dance)이 직접 춤추는 모습을 소형 카메라로 실시간 촬영하여 대형 스크린에 투사하는 방식을 취합니다.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55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82960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창의성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58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735782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인간성</a:t>
            </a:r>
            <a:r>
              <a:rPr lang="en-US" altLang="ko-KR"/>
              <a:t>(Moral)</a:t>
            </a:r>
            <a:r>
              <a:rPr lang="ko-KR" altLang="en-US"/>
              <a:t>의 가치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94FBD-800F-4EC4-8DA0-26A5FA64BBF1}" type="slidenum">
              <a:rPr lang="ko-KR" altLang="en-US" smtClean="0"/>
              <a:t>59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4533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B89AE8-6A8F-46C6-8A2A-FE325142F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748" y="2452821"/>
            <a:ext cx="7886700" cy="1325563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제목 1">
            <a:extLst>
              <a:ext uri="{FF2B5EF4-FFF2-40B4-BE49-F238E27FC236}">
                <a16:creationId xmlns:a16="http://schemas.microsoft.com/office/drawing/2014/main" id="{AD608120-3039-42FB-973C-7B0650B256F6}"/>
              </a:ext>
            </a:extLst>
          </p:cNvPr>
          <p:cNvSpPr txBox="1">
            <a:spLocks/>
          </p:cNvSpPr>
          <p:nvPr userDrawn="1"/>
        </p:nvSpPr>
        <p:spPr>
          <a:xfrm>
            <a:off x="3383868" y="3825056"/>
            <a:ext cx="5544616" cy="1325563"/>
          </a:xfrm>
          <a:prstGeom prst="rect">
            <a:avLst/>
          </a:prstGeom>
        </p:spPr>
        <p:txBody>
          <a:bodyPr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ko-KR" altLang="en-US" sz="1350" baseline="0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39BF6F5-5FA7-4FCE-AD9C-E994E8E5DD36}"/>
              </a:ext>
            </a:extLst>
          </p:cNvPr>
          <p:cNvSpPr/>
          <p:nvPr userDrawn="1"/>
        </p:nvSpPr>
        <p:spPr>
          <a:xfrm>
            <a:off x="430213" y="0"/>
            <a:ext cx="72000" cy="756000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350"/>
          </a:p>
        </p:txBody>
      </p:sp>
    </p:spTree>
    <p:extLst>
      <p:ext uri="{BB962C8B-B14F-4D97-AF65-F5344CB8AC3E}">
        <p14:creationId xmlns:p14="http://schemas.microsoft.com/office/powerpoint/2010/main" val="4180890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프레임워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430213" y="0"/>
            <a:ext cx="72000" cy="756000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350"/>
          </a:p>
        </p:txBody>
      </p:sp>
      <p:sp>
        <p:nvSpPr>
          <p:cNvPr id="9" name="텍스트 개체 틀 18"/>
          <p:cNvSpPr>
            <a:spLocks noGrp="1"/>
          </p:cNvSpPr>
          <p:nvPr>
            <p:ph type="body" sz="quarter" idx="13"/>
          </p:nvPr>
        </p:nvSpPr>
        <p:spPr>
          <a:xfrm>
            <a:off x="508396" y="386408"/>
            <a:ext cx="5431812" cy="432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800" b="1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3" name="텍스트 개체 틀 2">
            <a:extLst>
              <a:ext uri="{FF2B5EF4-FFF2-40B4-BE49-F238E27FC236}">
                <a16:creationId xmlns:a16="http://schemas.microsoft.com/office/drawing/2014/main" id="{0AF33092-B78D-41B8-8FEA-BC30FA71A92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2218" y="1142408"/>
            <a:ext cx="8092243" cy="508853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spcBef>
                <a:spcPts val="450"/>
              </a:spcBef>
              <a:spcAft>
                <a:spcPts val="450"/>
              </a:spcAft>
              <a:defRPr sz="1800"/>
            </a:lvl1pPr>
            <a:lvl2pPr>
              <a:lnSpc>
                <a:spcPct val="150000"/>
              </a:lnSpc>
              <a:defRPr sz="1500"/>
            </a:lvl2pPr>
            <a:lvl3pPr>
              <a:lnSpc>
                <a:spcPct val="150000"/>
              </a:lnSpc>
              <a:defRPr sz="1350"/>
            </a:lvl3pPr>
            <a:lvl4pPr>
              <a:lnSpc>
                <a:spcPct val="150000"/>
              </a:lnSpc>
              <a:defRPr sz="1200"/>
            </a:lvl4pPr>
            <a:lvl5pPr>
              <a:lnSpc>
                <a:spcPct val="150000"/>
              </a:lnSpc>
              <a:defRPr sz="1200"/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9447808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1162" userDrawn="1">
          <p15:clr>
            <a:srgbClr val="FBAE40"/>
          </p15:clr>
        </p15:guide>
        <p15:guide id="4" orient="horz" pos="709" userDrawn="1">
          <p15:clr>
            <a:srgbClr val="FBAE40"/>
          </p15:clr>
        </p15:guide>
        <p15:guide id="5" orient="horz" pos="550" userDrawn="1">
          <p15:clr>
            <a:srgbClr val="FBAE40"/>
          </p15:clr>
        </p15:guide>
        <p15:guide id="6" orient="horz" pos="278" userDrawn="1">
          <p15:clr>
            <a:srgbClr val="FBAE40"/>
          </p15:clr>
        </p15:guide>
        <p15:guide id="7" orient="horz" pos="2523" userDrawn="1">
          <p15:clr>
            <a:srgbClr val="FBAE40"/>
          </p15:clr>
        </p15:guide>
        <p15:guide id="8" orient="horz" pos="3884" userDrawn="1">
          <p15:clr>
            <a:srgbClr val="FBAE40"/>
          </p15:clr>
        </p15:guide>
        <p15:guide id="9" orient="horz" pos="4042" userDrawn="1">
          <p15:clr>
            <a:srgbClr val="FBAE40"/>
          </p15:clr>
        </p15:guide>
        <p15:guide id="10" pos="272" userDrawn="1">
          <p15:clr>
            <a:srgbClr val="FBAE40"/>
          </p15:clr>
        </p15:guide>
        <p15:guide id="11" pos="385" userDrawn="1">
          <p15:clr>
            <a:srgbClr val="FBAE40"/>
          </p15:clr>
        </p15:guide>
        <p15:guide id="12" pos="5375" userDrawn="1">
          <p15:clr>
            <a:srgbClr val="FBAE40"/>
          </p15:clr>
        </p15:guide>
        <p15:guide id="13" pos="548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프레임워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 userDrawn="1"/>
        </p:nvSpPr>
        <p:spPr>
          <a:xfrm>
            <a:off x="430213" y="0"/>
            <a:ext cx="72000" cy="756000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350"/>
          </a:p>
        </p:txBody>
      </p:sp>
      <p:sp>
        <p:nvSpPr>
          <p:cNvPr id="9" name="텍스트 개체 틀 18"/>
          <p:cNvSpPr>
            <a:spLocks noGrp="1"/>
          </p:cNvSpPr>
          <p:nvPr>
            <p:ph type="body" sz="quarter" idx="13"/>
          </p:nvPr>
        </p:nvSpPr>
        <p:spPr>
          <a:xfrm>
            <a:off x="508398" y="386408"/>
            <a:ext cx="6552778" cy="432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800" b="1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0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508396" y="873924"/>
            <a:ext cx="8092242" cy="900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just">
              <a:buNone/>
              <a:defRPr sz="1200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3" name="텍스트 개체 틀 2">
            <a:extLst>
              <a:ext uri="{FF2B5EF4-FFF2-40B4-BE49-F238E27FC236}">
                <a16:creationId xmlns:a16="http://schemas.microsoft.com/office/drawing/2014/main" id="{0AF33092-B78D-41B8-8FEA-BC30FA71A92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2218" y="1988840"/>
            <a:ext cx="8092243" cy="42420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061392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1162" userDrawn="1">
          <p15:clr>
            <a:srgbClr val="FBAE40"/>
          </p15:clr>
        </p15:guide>
        <p15:guide id="4" orient="horz" pos="709" userDrawn="1">
          <p15:clr>
            <a:srgbClr val="FBAE40"/>
          </p15:clr>
        </p15:guide>
        <p15:guide id="5" orient="horz" pos="550" userDrawn="1">
          <p15:clr>
            <a:srgbClr val="FBAE40"/>
          </p15:clr>
        </p15:guide>
        <p15:guide id="6" orient="horz" pos="278" userDrawn="1">
          <p15:clr>
            <a:srgbClr val="FBAE40"/>
          </p15:clr>
        </p15:guide>
        <p15:guide id="7" orient="horz" pos="2523" userDrawn="1">
          <p15:clr>
            <a:srgbClr val="FBAE40"/>
          </p15:clr>
        </p15:guide>
        <p15:guide id="8" orient="horz" pos="3884" userDrawn="1">
          <p15:clr>
            <a:srgbClr val="FBAE40"/>
          </p15:clr>
        </p15:guide>
        <p15:guide id="9" orient="horz" pos="4042" userDrawn="1">
          <p15:clr>
            <a:srgbClr val="FBAE40"/>
          </p15:clr>
        </p15:guide>
        <p15:guide id="10" pos="272" userDrawn="1">
          <p15:clr>
            <a:srgbClr val="FBAE40"/>
          </p15:clr>
        </p15:guide>
        <p15:guide id="11" pos="385" userDrawn="1">
          <p15:clr>
            <a:srgbClr val="FBAE40"/>
          </p15:clr>
        </p15:guide>
        <p15:guide id="12" pos="5375" userDrawn="1">
          <p15:clr>
            <a:srgbClr val="FBAE40"/>
          </p15:clr>
        </p15:guide>
        <p15:guide id="13" pos="548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37465A9F-5C43-4B54-AB29-49355545288C}"/>
              </a:ext>
            </a:extLst>
          </p:cNvPr>
          <p:cNvGrpSpPr/>
          <p:nvPr userDrawn="1"/>
        </p:nvGrpSpPr>
        <p:grpSpPr>
          <a:xfrm>
            <a:off x="781732" y="1013103"/>
            <a:ext cx="3252800" cy="504000"/>
            <a:chOff x="560508" y="1844675"/>
            <a:chExt cx="3252800" cy="39600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8733340A-50B1-4349-97FA-A45C47C99C95}"/>
                </a:ext>
              </a:extLst>
            </p:cNvPr>
            <p:cNvSpPr/>
            <p:nvPr/>
          </p:nvSpPr>
          <p:spPr>
            <a:xfrm>
              <a:off x="566908" y="1844675"/>
              <a:ext cx="3240000" cy="396000"/>
            </a:xfrm>
            <a:prstGeom prst="rect">
              <a:avLst/>
            </a:prstGeom>
            <a:solidFill>
              <a:srgbClr val="008F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/>
            </a:p>
          </p:txBody>
        </p:sp>
        <p:sp>
          <p:nvSpPr>
            <p:cNvPr id="5" name="Text Box 39">
              <a:extLst>
                <a:ext uri="{FF2B5EF4-FFF2-40B4-BE49-F238E27FC236}">
                  <a16:creationId xmlns:a16="http://schemas.microsoft.com/office/drawing/2014/main" id="{8C87C3F3-3BFD-4A38-B35B-EF761E1034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0508" y="1933854"/>
              <a:ext cx="3252800" cy="2176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Title</a:t>
              </a:r>
            </a:p>
          </p:txBody>
        </p:sp>
      </p:grpSp>
      <p:sp>
        <p:nvSpPr>
          <p:cNvPr id="9" name="직사각형 8">
            <a:extLst>
              <a:ext uri="{FF2B5EF4-FFF2-40B4-BE49-F238E27FC236}">
                <a16:creationId xmlns:a16="http://schemas.microsoft.com/office/drawing/2014/main" id="{F1DEB308-D0F2-4774-8349-3710E1F11BE1}"/>
              </a:ext>
            </a:extLst>
          </p:cNvPr>
          <p:cNvSpPr/>
          <p:nvPr userDrawn="1"/>
        </p:nvSpPr>
        <p:spPr>
          <a:xfrm>
            <a:off x="430213" y="0"/>
            <a:ext cx="72000" cy="756000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ko-KR" altLang="en-US" sz="1350"/>
          </a:p>
        </p:txBody>
      </p:sp>
      <p:sp>
        <p:nvSpPr>
          <p:cNvPr id="10" name="텍스트 개체 틀 18">
            <a:extLst>
              <a:ext uri="{FF2B5EF4-FFF2-40B4-BE49-F238E27FC236}">
                <a16:creationId xmlns:a16="http://schemas.microsoft.com/office/drawing/2014/main" id="{16C6B013-BF00-42D0-9BFE-5905608DA1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8398" y="386408"/>
            <a:ext cx="6552778" cy="432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800" b="1">
                <a:ln>
                  <a:solidFill>
                    <a:schemeClr val="accent1">
                      <a:alpha val="0"/>
                    </a:schemeClr>
                  </a:solidFill>
                </a:ln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25B3D062-590C-4BB9-85FA-57E8353B404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2218" y="1711798"/>
            <a:ext cx="3817769" cy="45191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13" name="텍스트 개체 틀 2">
            <a:extLst>
              <a:ext uri="{FF2B5EF4-FFF2-40B4-BE49-F238E27FC236}">
                <a16:creationId xmlns:a16="http://schemas.microsoft.com/office/drawing/2014/main" id="{82CAC51F-9035-4552-8ABE-7462CE05ADD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782875" y="1688460"/>
            <a:ext cx="3817769" cy="451914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A4D454A-9F6E-4DF5-95CC-A7ECE1B7E3FF}"/>
              </a:ext>
            </a:extLst>
          </p:cNvPr>
          <p:cNvGrpSpPr/>
          <p:nvPr userDrawn="1"/>
        </p:nvGrpSpPr>
        <p:grpSpPr>
          <a:xfrm>
            <a:off x="5065354" y="1013103"/>
            <a:ext cx="3252800" cy="504000"/>
            <a:chOff x="560508" y="1844675"/>
            <a:chExt cx="3252800" cy="396000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0C1B9F9-B987-42FD-99E9-9467BC8EB00C}"/>
                </a:ext>
              </a:extLst>
            </p:cNvPr>
            <p:cNvSpPr/>
            <p:nvPr/>
          </p:nvSpPr>
          <p:spPr>
            <a:xfrm>
              <a:off x="566908" y="1844675"/>
              <a:ext cx="3240000" cy="396000"/>
            </a:xfrm>
            <a:prstGeom prst="rect">
              <a:avLst/>
            </a:prstGeom>
            <a:solidFill>
              <a:srgbClr val="008F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/>
            </a:p>
          </p:txBody>
        </p:sp>
        <p:sp>
          <p:nvSpPr>
            <p:cNvPr id="16" name="Text Box 39">
              <a:extLst>
                <a:ext uri="{FF2B5EF4-FFF2-40B4-BE49-F238E27FC236}">
                  <a16:creationId xmlns:a16="http://schemas.microsoft.com/office/drawing/2014/main" id="{691F1317-6D21-4DFD-A8DC-D5EB4B63FA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0508" y="1933854"/>
              <a:ext cx="3252800" cy="2176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0270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비즈니스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3505200" y="6356362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lang="ko-KR" altLang="en-US" sz="825" kern="120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4C509ADC-67AE-49E0-BA59-8872F5BB0C65}" type="slidenum">
              <a:rPr lang="en-US" altLang="ko-KR" smtClean="0"/>
              <a:pPr/>
              <a:t>‹#›</a:t>
            </a:fld>
            <a:endParaRPr lang="en-US" dirty="0"/>
          </a:p>
        </p:txBody>
      </p:sp>
      <p:pic>
        <p:nvPicPr>
          <p:cNvPr id="5" name="그림 4"/>
          <p:cNvPicPr preferRelativeResize="0"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" y="480745"/>
            <a:ext cx="9144000" cy="67935"/>
          </a:xfrm>
          <a:prstGeom prst="rect">
            <a:avLst/>
          </a:prstGeom>
          <a:solidFill>
            <a:srgbClr val="008FD4"/>
          </a:solidFill>
        </p:spPr>
      </p:pic>
      <p:sp>
        <p:nvSpPr>
          <p:cNvPr id="6" name="텍스트 개체 틀 18"/>
          <p:cNvSpPr>
            <a:spLocks noGrp="1"/>
          </p:cNvSpPr>
          <p:nvPr>
            <p:ph type="body" sz="quarter" idx="13"/>
          </p:nvPr>
        </p:nvSpPr>
        <p:spPr>
          <a:xfrm>
            <a:off x="139569" y="111600"/>
            <a:ext cx="567013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kumimoji="1" lang="ko-KR" altLang="en-US" sz="135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a typeface="맑은 고딕" pitchFamily="50" charset="-127"/>
              </a:defRPr>
            </a:lvl1pPr>
          </a:lstStyle>
          <a:p>
            <a:pPr marL="0" lvl="0"/>
            <a:endParaRPr lang="ko-KR" altLang="en-US" dirty="0"/>
          </a:p>
        </p:txBody>
      </p:sp>
      <p:sp>
        <p:nvSpPr>
          <p:cNvPr id="7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4860032" y="111600"/>
            <a:ext cx="415953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 algn="r">
              <a:buNone/>
              <a:defRPr kumimoji="1" lang="ko-KR" altLang="en-US" sz="135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a typeface="맑은 고딕" pitchFamily="50" charset="-127"/>
              </a:defRPr>
            </a:lvl1pPr>
          </a:lstStyle>
          <a:p>
            <a:pPr marL="0" lvl="0"/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386A169-4299-47B3-93EE-2935FBA51B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8776" y="850083"/>
            <a:ext cx="8856000" cy="538086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653783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1162" userDrawn="1">
          <p15:clr>
            <a:srgbClr val="FBAE40"/>
          </p15:clr>
        </p15:guide>
        <p15:guide id="4" orient="horz" pos="709" userDrawn="1">
          <p15:clr>
            <a:srgbClr val="FBAE40"/>
          </p15:clr>
        </p15:guide>
        <p15:guide id="5" orient="horz" pos="550" userDrawn="1">
          <p15:clr>
            <a:srgbClr val="FBAE40"/>
          </p15:clr>
        </p15:guide>
        <p15:guide id="6" orient="horz" pos="255" userDrawn="1">
          <p15:clr>
            <a:srgbClr val="FBAE40"/>
          </p15:clr>
        </p15:guide>
        <p15:guide id="7" orient="horz" pos="3884" userDrawn="1">
          <p15:clr>
            <a:srgbClr val="FBAE40"/>
          </p15:clr>
        </p15:guide>
        <p15:guide id="8" orient="horz" pos="4042" userDrawn="1">
          <p15:clr>
            <a:srgbClr val="FBAE40"/>
          </p15:clr>
        </p15:guide>
        <p15:guide id="9" orient="horz" pos="2523" userDrawn="1">
          <p15:clr>
            <a:srgbClr val="FBAE40"/>
          </p15:clr>
        </p15:guide>
        <p15:guide id="10" pos="272" userDrawn="1">
          <p15:clr>
            <a:srgbClr val="FBAE40"/>
          </p15:clr>
        </p15:guide>
        <p15:guide id="11" pos="385" userDrawn="1">
          <p15:clr>
            <a:srgbClr val="FBAE40"/>
          </p15:clr>
        </p15:guide>
        <p15:guide id="12" pos="5375" userDrawn="1">
          <p15:clr>
            <a:srgbClr val="FBAE40"/>
          </p15:clr>
        </p15:guide>
        <p15:guide id="13" pos="548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즈니스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3505200" y="6356362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lang="ko-KR" altLang="en-US" sz="825" kern="120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4C509ADC-67AE-49E0-BA59-8872F5BB0C65}" type="slidenum">
              <a:rPr lang="en-US" altLang="ko-KR" smtClean="0"/>
              <a:pPr/>
              <a:t>‹#›</a:t>
            </a:fld>
            <a:endParaRPr lang="en-US" dirty="0"/>
          </a:p>
        </p:txBody>
      </p:sp>
      <p:pic>
        <p:nvPicPr>
          <p:cNvPr id="5" name="그림 4"/>
          <p:cNvPicPr preferRelativeResize="0"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" y="480745"/>
            <a:ext cx="9144000" cy="67935"/>
          </a:xfrm>
          <a:prstGeom prst="rect">
            <a:avLst/>
          </a:prstGeom>
          <a:solidFill>
            <a:srgbClr val="008FD4"/>
          </a:solidFill>
        </p:spPr>
      </p:pic>
      <p:sp>
        <p:nvSpPr>
          <p:cNvPr id="6" name="텍스트 개체 틀 18"/>
          <p:cNvSpPr>
            <a:spLocks noGrp="1"/>
          </p:cNvSpPr>
          <p:nvPr>
            <p:ph type="body" sz="quarter" idx="13"/>
          </p:nvPr>
        </p:nvSpPr>
        <p:spPr>
          <a:xfrm>
            <a:off x="139569" y="111600"/>
            <a:ext cx="567013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kumimoji="1" lang="ko-KR" altLang="en-US" sz="135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a typeface="맑은 고딕" pitchFamily="50" charset="-127"/>
              </a:defRPr>
            </a:lvl1pPr>
          </a:lstStyle>
          <a:p>
            <a:pPr marL="0" lvl="0"/>
            <a:endParaRPr lang="ko-KR" altLang="en-US" dirty="0"/>
          </a:p>
        </p:txBody>
      </p:sp>
      <p:sp>
        <p:nvSpPr>
          <p:cNvPr id="7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4860032" y="111600"/>
            <a:ext cx="415953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 algn="r">
              <a:buNone/>
              <a:defRPr kumimoji="1" lang="ko-KR" altLang="en-US" sz="135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a typeface="맑은 고딕" pitchFamily="50" charset="-127"/>
              </a:defRPr>
            </a:lvl1pPr>
          </a:lstStyle>
          <a:p>
            <a:pPr marL="0" lvl="0"/>
            <a:endParaRPr lang="ko-KR" altLang="en-US" dirty="0"/>
          </a:p>
        </p:txBody>
      </p:sp>
      <p:sp>
        <p:nvSpPr>
          <p:cNvPr id="8" name="텍스트 개체 틀 18"/>
          <p:cNvSpPr>
            <a:spLocks noGrp="1"/>
          </p:cNvSpPr>
          <p:nvPr>
            <p:ph type="body" sz="quarter" idx="15"/>
          </p:nvPr>
        </p:nvSpPr>
        <p:spPr>
          <a:xfrm>
            <a:off x="144000" y="558804"/>
            <a:ext cx="88560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kumimoji="1"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lvl="0" algn="just">
              <a:spcBef>
                <a:spcPct val="50000"/>
              </a:spcBef>
            </a:pP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386A169-4299-47B3-93EE-2935FBA51B8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8776" y="1592270"/>
            <a:ext cx="8856000" cy="4638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533428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1162" userDrawn="1">
          <p15:clr>
            <a:srgbClr val="FBAE40"/>
          </p15:clr>
        </p15:guide>
        <p15:guide id="4" orient="horz" pos="709" userDrawn="1">
          <p15:clr>
            <a:srgbClr val="FBAE40"/>
          </p15:clr>
        </p15:guide>
        <p15:guide id="5" orient="horz" pos="550" userDrawn="1">
          <p15:clr>
            <a:srgbClr val="FBAE40"/>
          </p15:clr>
        </p15:guide>
        <p15:guide id="6" orient="horz" pos="255" userDrawn="1">
          <p15:clr>
            <a:srgbClr val="FBAE40"/>
          </p15:clr>
        </p15:guide>
        <p15:guide id="7" orient="horz" pos="3884" userDrawn="1">
          <p15:clr>
            <a:srgbClr val="FBAE40"/>
          </p15:clr>
        </p15:guide>
        <p15:guide id="8" orient="horz" pos="4042" userDrawn="1">
          <p15:clr>
            <a:srgbClr val="FBAE40"/>
          </p15:clr>
        </p15:guide>
        <p15:guide id="9" orient="horz" pos="2523" userDrawn="1">
          <p15:clr>
            <a:srgbClr val="FBAE40"/>
          </p15:clr>
        </p15:guide>
        <p15:guide id="10" pos="272" userDrawn="1">
          <p15:clr>
            <a:srgbClr val="FBAE40"/>
          </p15:clr>
        </p15:guide>
        <p15:guide id="11" pos="385" userDrawn="1">
          <p15:clr>
            <a:srgbClr val="FBAE40"/>
          </p15:clr>
        </p15:guide>
        <p15:guide id="12" pos="5375" userDrawn="1">
          <p15:clr>
            <a:srgbClr val="FBAE40"/>
          </p15:clr>
        </p15:guide>
        <p15:guide id="13" pos="548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비즈니스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3505200" y="6356362"/>
            <a:ext cx="2133600" cy="365125"/>
          </a:xfrm>
          <a:prstGeom prst="rect">
            <a:avLst/>
          </a:prstGeom>
        </p:spPr>
        <p:txBody>
          <a:bodyPr anchor="b"/>
          <a:lstStyle>
            <a:lvl1pPr algn="ctr">
              <a:defRPr lang="ko-KR" altLang="en-US" sz="825" kern="1200" smtClean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4C509ADC-67AE-49E0-BA59-8872F5BB0C65}" type="slidenum">
              <a:rPr lang="en-US" altLang="ko-KR" smtClean="0"/>
              <a:pPr/>
              <a:t>‹#›</a:t>
            </a:fld>
            <a:endParaRPr lang="en-US" dirty="0"/>
          </a:p>
        </p:txBody>
      </p:sp>
      <p:pic>
        <p:nvPicPr>
          <p:cNvPr id="5" name="그림 4"/>
          <p:cNvPicPr preferRelativeResize="0">
            <a:picLocks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4" y="480745"/>
            <a:ext cx="9144000" cy="67935"/>
          </a:xfrm>
          <a:prstGeom prst="rect">
            <a:avLst/>
          </a:prstGeom>
          <a:solidFill>
            <a:srgbClr val="008FD4"/>
          </a:solidFill>
        </p:spPr>
      </p:pic>
      <p:sp>
        <p:nvSpPr>
          <p:cNvPr id="6" name="텍스트 개체 틀 18"/>
          <p:cNvSpPr>
            <a:spLocks noGrp="1"/>
          </p:cNvSpPr>
          <p:nvPr>
            <p:ph type="body" sz="quarter" idx="13"/>
          </p:nvPr>
        </p:nvSpPr>
        <p:spPr>
          <a:xfrm>
            <a:off x="139569" y="111600"/>
            <a:ext cx="5670136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buNone/>
              <a:defRPr kumimoji="1" lang="ko-KR" altLang="en-US" sz="135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a typeface="맑은 고딕" pitchFamily="50" charset="-127"/>
              </a:defRPr>
            </a:lvl1pPr>
          </a:lstStyle>
          <a:p>
            <a:pPr marL="0" lvl="0"/>
            <a:endParaRPr lang="ko-KR" altLang="en-US" dirty="0"/>
          </a:p>
        </p:txBody>
      </p:sp>
      <p:sp>
        <p:nvSpPr>
          <p:cNvPr id="7" name="텍스트 개체 틀 18"/>
          <p:cNvSpPr>
            <a:spLocks noGrp="1"/>
          </p:cNvSpPr>
          <p:nvPr>
            <p:ph type="body" sz="quarter" idx="14"/>
          </p:nvPr>
        </p:nvSpPr>
        <p:spPr>
          <a:xfrm>
            <a:off x="4860032" y="111600"/>
            <a:ext cx="415953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 algn="r">
              <a:buNone/>
              <a:defRPr kumimoji="1" lang="ko-KR" altLang="en-US" sz="135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a typeface="맑은 고딕" pitchFamily="50" charset="-127"/>
              </a:defRPr>
            </a:lvl1pPr>
          </a:lstStyle>
          <a:p>
            <a:pPr marL="0" lvl="0"/>
            <a:endParaRPr lang="ko-KR" altLang="en-US" dirty="0"/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2B20C321-DFD2-4E5A-ACB5-9C023F8E219B}"/>
              </a:ext>
            </a:extLst>
          </p:cNvPr>
          <p:cNvGrpSpPr/>
          <p:nvPr userDrawn="1"/>
        </p:nvGrpSpPr>
        <p:grpSpPr>
          <a:xfrm>
            <a:off x="415780" y="743581"/>
            <a:ext cx="3252800" cy="504000"/>
            <a:chOff x="560508" y="1844675"/>
            <a:chExt cx="3252800" cy="396000"/>
          </a:xfrm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837CF01B-2AE3-44D1-A53B-F3FB6108DB49}"/>
                </a:ext>
              </a:extLst>
            </p:cNvPr>
            <p:cNvSpPr/>
            <p:nvPr/>
          </p:nvSpPr>
          <p:spPr>
            <a:xfrm>
              <a:off x="566908" y="1844675"/>
              <a:ext cx="3240000" cy="396000"/>
            </a:xfrm>
            <a:prstGeom prst="rect">
              <a:avLst/>
            </a:prstGeom>
            <a:solidFill>
              <a:srgbClr val="008F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/>
            </a:p>
          </p:txBody>
        </p:sp>
        <p:sp>
          <p:nvSpPr>
            <p:cNvPr id="14" name="Text Box 39">
              <a:extLst>
                <a:ext uri="{FF2B5EF4-FFF2-40B4-BE49-F238E27FC236}">
                  <a16:creationId xmlns:a16="http://schemas.microsoft.com/office/drawing/2014/main" id="{4EF1DA72-719D-4E20-B0DE-BB9CE297F3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0508" y="1933854"/>
              <a:ext cx="3252800" cy="2176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Title</a:t>
              </a:r>
            </a:p>
          </p:txBody>
        </p:sp>
      </p:grpSp>
      <p:sp>
        <p:nvSpPr>
          <p:cNvPr id="15" name="텍스트 개체 틀 2">
            <a:extLst>
              <a:ext uri="{FF2B5EF4-FFF2-40B4-BE49-F238E27FC236}">
                <a16:creationId xmlns:a16="http://schemas.microsoft.com/office/drawing/2014/main" id="{020200AC-BF2E-4C03-991C-084D322F6A2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6260" y="1472760"/>
            <a:ext cx="4328236" cy="46416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A60A0E35-BDA3-4BDC-AD99-EA2A9613BF9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71765" y="1489159"/>
            <a:ext cx="4328236" cy="464166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B70F9D30-C6D0-48F4-AE0D-15C0DE70173C}"/>
              </a:ext>
            </a:extLst>
          </p:cNvPr>
          <p:cNvGrpSpPr/>
          <p:nvPr userDrawn="1"/>
        </p:nvGrpSpPr>
        <p:grpSpPr>
          <a:xfrm>
            <a:off x="5464717" y="766919"/>
            <a:ext cx="3252800" cy="504000"/>
            <a:chOff x="560508" y="1844675"/>
            <a:chExt cx="3252800" cy="396000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3823C70C-0BAB-4676-BF22-02347D45EFB4}"/>
                </a:ext>
              </a:extLst>
            </p:cNvPr>
            <p:cNvSpPr/>
            <p:nvPr/>
          </p:nvSpPr>
          <p:spPr>
            <a:xfrm>
              <a:off x="566908" y="1844675"/>
              <a:ext cx="3240000" cy="396000"/>
            </a:xfrm>
            <a:prstGeom prst="rect">
              <a:avLst/>
            </a:prstGeom>
            <a:solidFill>
              <a:srgbClr val="008F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/>
            </a:p>
          </p:txBody>
        </p:sp>
        <p:sp>
          <p:nvSpPr>
            <p:cNvPr id="19" name="Text Box 39">
              <a:extLst>
                <a:ext uri="{FF2B5EF4-FFF2-40B4-BE49-F238E27FC236}">
                  <a16:creationId xmlns:a16="http://schemas.microsoft.com/office/drawing/2014/main" id="{88AF5E34-765D-4A85-9089-090C91D2A2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0508" y="1933854"/>
              <a:ext cx="3252800" cy="2176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ko-KR" sz="120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2852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orient="horz" pos="1162" userDrawn="1">
          <p15:clr>
            <a:srgbClr val="FBAE40"/>
          </p15:clr>
        </p15:guide>
        <p15:guide id="4" orient="horz" pos="709" userDrawn="1">
          <p15:clr>
            <a:srgbClr val="FBAE40"/>
          </p15:clr>
        </p15:guide>
        <p15:guide id="5" orient="horz" pos="550" userDrawn="1">
          <p15:clr>
            <a:srgbClr val="FBAE40"/>
          </p15:clr>
        </p15:guide>
        <p15:guide id="6" orient="horz" pos="255" userDrawn="1">
          <p15:clr>
            <a:srgbClr val="FBAE40"/>
          </p15:clr>
        </p15:guide>
        <p15:guide id="7" orient="horz" pos="3884" userDrawn="1">
          <p15:clr>
            <a:srgbClr val="FBAE40"/>
          </p15:clr>
        </p15:guide>
        <p15:guide id="8" orient="horz" pos="4042" userDrawn="1">
          <p15:clr>
            <a:srgbClr val="FBAE40"/>
          </p15:clr>
        </p15:guide>
        <p15:guide id="9" orient="horz" pos="2523" userDrawn="1">
          <p15:clr>
            <a:srgbClr val="FBAE40"/>
          </p15:clr>
        </p15:guide>
        <p15:guide id="10" pos="272" userDrawn="1">
          <p15:clr>
            <a:srgbClr val="FBAE40"/>
          </p15:clr>
        </p15:guide>
        <p15:guide id="11" pos="385" userDrawn="1">
          <p15:clr>
            <a:srgbClr val="FBAE40"/>
          </p15:clr>
        </p15:guide>
        <p15:guide id="12" pos="5375" userDrawn="1">
          <p15:clr>
            <a:srgbClr val="FBAE40"/>
          </p15:clr>
        </p15:guide>
        <p15:guide id="13" pos="548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2E0CF3C-4CCB-40BA-9892-7B8A6CB9842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2218" y="1142408"/>
            <a:ext cx="8092243" cy="5088530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spcBef>
                <a:spcPts val="450"/>
              </a:spcBef>
              <a:spcAft>
                <a:spcPts val="450"/>
              </a:spcAft>
              <a:defRPr sz="1800"/>
            </a:lvl1pPr>
            <a:lvl2pPr>
              <a:lnSpc>
                <a:spcPct val="150000"/>
              </a:lnSpc>
              <a:defRPr sz="1500"/>
            </a:lvl2pPr>
            <a:lvl3pPr>
              <a:lnSpc>
                <a:spcPct val="150000"/>
              </a:lnSpc>
              <a:defRPr sz="1350"/>
            </a:lvl3pPr>
            <a:lvl4pPr>
              <a:lnSpc>
                <a:spcPct val="150000"/>
              </a:lnSpc>
              <a:defRPr sz="1200"/>
            </a:lvl4pPr>
            <a:lvl5pPr>
              <a:lnSpc>
                <a:spcPct val="150000"/>
              </a:lnSpc>
              <a:defRPr sz="1200"/>
            </a:lvl5pPr>
          </a:lstStyle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735295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rgbClr val="B0C6E1">
                <a:alpha val="69804"/>
              </a:srgbClr>
            </a:gs>
            <a:gs pos="83000">
              <a:srgbClr val="B0C6E1">
                <a:alpha val="80000"/>
              </a:srgbClr>
            </a:gs>
            <a:gs pos="100000">
              <a:schemeClr val="accent1">
                <a:lumMod val="30000"/>
                <a:lumOff val="70000"/>
              </a:schemeClr>
            </a:gs>
          </a:gsLst>
          <a:lin ang="1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688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9" r:id="rId2"/>
    <p:sldLayoutId id="2147483652" r:id="rId3"/>
    <p:sldLayoutId id="2147483661" r:id="rId4"/>
    <p:sldLayoutId id="2147483660" r:id="rId5"/>
    <p:sldLayoutId id="2147483655" r:id="rId6"/>
    <p:sldLayoutId id="2147483658" r:id="rId7"/>
    <p:sldLayoutId id="2147483662" r:id="rId8"/>
  </p:sldLayoutIdLst>
  <p:hf hdr="0" dt="0"/>
  <p:txStyles>
    <p:titleStyle>
      <a:lvl1pPr algn="ctr" defTabSz="685766" rtl="0" eaLnBrk="1" latinLnBrk="1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2" indent="-257162" algn="l" defTabSz="685766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85" indent="-214303" algn="l" defTabSz="685766" rtl="0" eaLnBrk="1" latinLnBrk="1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07" indent="-171442" algn="l" defTabSz="685766" rtl="0" eaLnBrk="1" latinLnBrk="1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90" indent="-171442" algn="l" defTabSz="685766" rtl="0" eaLnBrk="1" latinLnBrk="1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74" indent="-171442" algn="l" defTabSz="685766" rtl="0" eaLnBrk="1" latinLnBrk="1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6" indent="-171442" algn="l" defTabSz="685766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1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685766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laude.com/ko/resources/articles/best-practices-for-prompt-engineeri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flow.google.com/" TargetMode="External"/><Relationship Id="rId2" Type="http://schemas.openxmlformats.org/officeDocument/2006/relationships/hyperlink" Target="https://stablediffusionweb.com/k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tableaudio.com/" TargetMode="External"/><Relationship Id="rId5" Type="http://schemas.openxmlformats.org/officeDocument/2006/relationships/hyperlink" Target="https://firefly.adobe.com/image" TargetMode="External"/><Relationship Id="rId4" Type="http://schemas.openxmlformats.org/officeDocument/2006/relationships/hyperlink" Target="https://higgsfield.ai/ko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shorts/mdBscZzXrCA" TargetMode="External"/><Relationship Id="rId2" Type="http://schemas.openxmlformats.org/officeDocument/2006/relationships/hyperlink" Target="https://www.youtube.com/watch?v=m9MxtYYegj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rgiVS19DE-Q" TargetMode="External"/><Relationship Id="rId4" Type="http://schemas.openxmlformats.org/officeDocument/2006/relationships/hyperlink" Target="https://docs.google.com/document/d/1laxwF3NNvfLkxaNQvS0sY5L_-HBO7QJM1oC6Femql6E/edit?pli=1&amp;tab=t.0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3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jpeg"/><Relationship Id="rId4" Type="http://schemas.openxmlformats.org/officeDocument/2006/relationships/image" Target="../media/image3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3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3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3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3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8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3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0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3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2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irectureai.com/" TargetMode="Externa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2D950-17CA-2D1E-749C-1691C853B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텍스트, 폰트, 스크린샷, 그래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42DACA20-9A6B-8280-9671-4DD6BFE49F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060" y="1088740"/>
            <a:ext cx="3492388" cy="34923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0CA59962-D29D-8912-836E-112FB50D0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00" y="3645024"/>
            <a:ext cx="4572508" cy="2020295"/>
          </a:xfrm>
        </p:spPr>
        <p:txBody>
          <a:bodyPr/>
          <a:lstStyle/>
          <a:p>
            <a:r>
              <a:rPr lang="ko-KR" altLang="en-US" b="1">
                <a:latin typeface="굴림" panose="020B0600000101010101" pitchFamily="50" charset="-127"/>
                <a:ea typeface="굴림" panose="020B0600000101010101" pitchFamily="50" charset="-127"/>
              </a:rPr>
              <a:t>공연예술계 학생을 위한 인공지능의 이해</a:t>
            </a:r>
            <a:b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en-US" altLang="ko-KR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:</a:t>
            </a:r>
            <a:r>
              <a:rPr lang="ko-KR" altLang="en-US" sz="2800" b="1" dirty="0">
                <a:latin typeface="굴림" panose="020B0600000101010101" pitchFamily="50" charset="-127"/>
                <a:ea typeface="굴림" panose="020B0600000101010101" pitchFamily="50" charset="-127"/>
              </a:rPr>
              <a:t> 창작과 학술에의 응용</a:t>
            </a:r>
            <a:endParaRPr lang="ko-KR" altLang="en-US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73702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9DE19EB4-931B-3DE5-2FC4-7EA18FF23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94"/>
            <a:ext cx="9144000" cy="683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339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942EEB73-4C8D-2656-EF08-A69B727E027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3505200" y="6356362"/>
            <a:ext cx="2133600" cy="365125"/>
          </a:xfrm>
          <a:prstGeom prst="rect">
            <a:avLst/>
          </a:prstGeom>
        </p:spPr>
        <p:txBody>
          <a:bodyPr/>
          <a:lstStyle/>
          <a:p>
            <a:fld id="{4C509ADC-67AE-49E0-BA59-8872F5BB0C65}" type="slidenum">
              <a:rPr lang="en-US" altLang="ko-KR" smtClean="0"/>
              <a:pPr/>
              <a:t>3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31D3DFE-B01E-5903-5907-AAA1882BC8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FF29CF0-4AF3-7BCF-1FCC-CDD190A4BAB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6" name="그림 5" descr="텍스트, 그림, 예술, 패턴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C32A2D9-9B61-5F61-D18E-49ABA6938CB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613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F9F01026-DDB4-665F-7585-4A3F6CB0CEF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3505200" y="6356362"/>
            <a:ext cx="2133600" cy="365125"/>
          </a:xfrm>
          <a:prstGeom prst="rect">
            <a:avLst/>
          </a:prstGeom>
        </p:spPr>
        <p:txBody>
          <a:bodyPr/>
          <a:lstStyle/>
          <a:p>
            <a:fld id="{4C509ADC-67AE-49E0-BA59-8872F5BB0C65}" type="slidenum">
              <a:rPr lang="en-US" altLang="ko-KR" smtClean="0"/>
              <a:pPr/>
              <a:t>4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584845A-6758-1CE6-8D31-B7E18485E6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8213B69-A10F-FD5A-D9BF-4B1CB27D3C9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CAE94C56-ECE9-7D85-0ABD-A3F6BBD0D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848" y="0"/>
            <a:ext cx="5985548" cy="6858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27A5601-4DD8-BE1E-699B-3801D8FC7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45" y="0"/>
            <a:ext cx="48920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768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BAB3C-F344-EE45-7CE1-35A3B8FF9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C29704AA-AFDF-BED0-8E32-A96B48F50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540" y="0"/>
            <a:ext cx="72008" cy="836712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CD0E4CB5-D203-255E-87DD-B69FFD0F5A14}"/>
              </a:ext>
            </a:extLst>
          </p:cNvPr>
          <p:cNvGrpSpPr/>
          <p:nvPr/>
        </p:nvGrpSpPr>
        <p:grpSpPr>
          <a:xfrm>
            <a:off x="8632" y="-16396"/>
            <a:ext cx="9156712" cy="6858000"/>
            <a:chOff x="-12712" y="-8620"/>
            <a:chExt cx="9156712" cy="6858000"/>
          </a:xfrm>
        </p:grpSpPr>
        <p:pic>
          <p:nvPicPr>
            <p:cNvPr id="6" name="그림 5" descr="야외, 물, 자연, 겨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5C458C6D-476A-299E-81BD-8B7B97679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712" y="-8620"/>
              <a:ext cx="9144000" cy="68580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C8E3E4A-A7D3-36FA-1333-D5C0787180F4}"/>
                </a:ext>
              </a:extLst>
            </p:cNvPr>
            <p:cNvSpPr txBox="1"/>
            <p:nvPr/>
          </p:nvSpPr>
          <p:spPr>
            <a:xfrm>
              <a:off x="-508" y="163960"/>
              <a:ext cx="4572508" cy="6321474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  <a:alpha val="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0" marR="0" indent="0" algn="ctr" fontAlgn="base" latinLnBrk="0">
                <a:lnSpc>
                  <a:spcPct val="150000"/>
                </a:lnSpc>
                <a:buNone/>
              </a:pPr>
              <a:r>
                <a:rPr lang="ko-KR" altLang="en-US" sz="2000" b="1" kern="0" spc="0" dirty="0">
                  <a:solidFill>
                    <a:schemeClr val="accent6">
                      <a:lumMod val="50000"/>
                    </a:schemeClr>
                  </a:solidFill>
                  <a:effectLst/>
                  <a:latin typeface="빙그레체Ⅱ" panose="02030803000000000000" pitchFamily="18" charset="-127"/>
                  <a:ea typeface="빙그레체Ⅱ" panose="02030803000000000000" pitchFamily="18" charset="-127"/>
                </a:rPr>
                <a:t>추억은 주관적이고 </a:t>
              </a:r>
              <a:r>
                <a:rPr lang="ko-KR" altLang="en-US" sz="2000" b="1" kern="0" spc="0">
                  <a:solidFill>
                    <a:schemeClr val="accent6">
                      <a:lumMod val="50000"/>
                    </a:schemeClr>
                  </a:solidFill>
                  <a:effectLst/>
                  <a:latin typeface="빙그레체Ⅱ" panose="02030803000000000000" pitchFamily="18" charset="-127"/>
                  <a:ea typeface="빙그레체Ⅱ" panose="02030803000000000000" pitchFamily="18" charset="-127"/>
                </a:rPr>
                <a:t>기억은 이기적이다</a:t>
              </a:r>
              <a:endParaRPr lang="ko-KR" altLang="en-US" sz="2000" b="1" kern="0" spc="0" dirty="0">
                <a:solidFill>
                  <a:schemeClr val="accent6">
                    <a:lumMod val="50000"/>
                  </a:schemeClr>
                </a:solidFill>
                <a:effectLst/>
                <a:latin typeface="빙그레체Ⅱ" panose="02030803000000000000" pitchFamily="18" charset="-127"/>
                <a:ea typeface="빙그레체Ⅱ" panose="02030803000000000000" pitchFamily="18" charset="-127"/>
              </a:endParaRPr>
            </a:p>
            <a:p>
              <a:pPr marL="0" marR="0" indent="0" algn="ctr" fontAlgn="base" latinLnBrk="0">
                <a:lnSpc>
                  <a:spcPct val="150000"/>
                </a:lnSpc>
                <a:buNone/>
              </a:pP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잊어버리자고 바다 기슭을 걸어보던 날이 하루 이틀 사흘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티웨이_항공" panose="02000300000000000000" pitchFamily="2" charset="-127"/>
                <a:ea typeface="티웨이_항공" panose="02000300000000000000" pitchFamily="2" charset="-127"/>
              </a:endParaRPr>
            </a:p>
            <a:p>
              <a:pPr marL="0" marR="0" indent="0" algn="ctr" fontAlgn="base" latinLnBrk="0">
                <a:lnSpc>
                  <a:spcPct val="150000"/>
                </a:lnSpc>
                <a:buNone/>
              </a:pP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여름 가고 가을 가고 조개 줍는 해녀의 </a:t>
              </a:r>
              <a:r>
                <a:rPr lang="ko-KR" altLang="en-US" sz="1800" b="1" i="1" kern="0" spc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무리 사라진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티웨이_항공" panose="02000300000000000000" pitchFamily="2" charset="-127"/>
                <a:ea typeface="티웨이_항공" panose="02000300000000000000" pitchFamily="2" charset="-127"/>
              </a:endParaRPr>
            </a:p>
            <a:p>
              <a:pPr marL="0" marR="0" indent="0" algn="ctr" fontAlgn="base" latinLnBrk="0">
                <a:lnSpc>
                  <a:spcPct val="150000"/>
                </a:lnSpc>
                <a:buNone/>
              </a:pP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겨울 이 바다에 잊어버리자고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티웨이_항공" panose="02000300000000000000" pitchFamily="2" charset="-127"/>
                <a:ea typeface="티웨이_항공" panose="02000300000000000000" pitchFamily="2" charset="-127"/>
              </a:endParaRPr>
            </a:p>
            <a:p>
              <a:pPr marL="0" marR="0" indent="0" algn="ctr" fontAlgn="base" latinLnBrk="0">
                <a:lnSpc>
                  <a:spcPct val="150000"/>
                </a:lnSpc>
                <a:buNone/>
              </a:pPr>
              <a:r>
                <a:rPr lang="ko-KR" altLang="en-US" sz="1800" b="1" i="1" kern="0" spc="0" dirty="0" err="1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바닷기슭을</a:t>
              </a: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 걸어가던 날이 하루 이틀 사흘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티웨이_항공" panose="02000300000000000000" pitchFamily="2" charset="-127"/>
                <a:ea typeface="티웨이_항공" panose="02000300000000000000" pitchFamily="2" charset="-127"/>
              </a:endParaRPr>
            </a:p>
            <a:p>
              <a:pPr marL="0" marR="0" indent="0" algn="ctr" fontAlgn="base" latinLnBrk="0">
                <a:lnSpc>
                  <a:spcPct val="150000"/>
                </a:lnSpc>
                <a:buNone/>
              </a:pP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누군가는 봄날을 믿는다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티웨이_항공" panose="02000300000000000000" pitchFamily="2" charset="-127"/>
                <a:ea typeface="티웨이_항공" panose="02000300000000000000" pitchFamily="2" charset="-127"/>
              </a:endParaRPr>
            </a:p>
            <a:p>
              <a:pPr marL="0" marR="0" indent="0" algn="ctr" fontAlgn="base" latinLnBrk="0">
                <a:lnSpc>
                  <a:spcPct val="150000"/>
                </a:lnSpc>
                <a:buNone/>
              </a:pP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누군가는 가을을 믿는다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티웨이_항공" panose="02000300000000000000" pitchFamily="2" charset="-127"/>
                <a:ea typeface="티웨이_항공" panose="02000300000000000000" pitchFamily="2" charset="-127"/>
              </a:endParaRPr>
            </a:p>
            <a:p>
              <a:pPr marL="0" marR="0" indent="0" algn="ctr" fontAlgn="base" latinLnBrk="0">
                <a:lnSpc>
                  <a:spcPct val="150000"/>
                </a:lnSpc>
                <a:buNone/>
              </a:pP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나는 </a:t>
              </a:r>
              <a:r>
                <a:rPr lang="en-US" altLang="ko-KR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12</a:t>
              </a: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월의 눈을 믿는다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티웨이_항공" panose="02000300000000000000" pitchFamily="2" charset="-127"/>
                <a:ea typeface="티웨이_항공" panose="02000300000000000000" pitchFamily="2" charset="-127"/>
              </a:endParaRPr>
            </a:p>
            <a:p>
              <a:pPr marL="0" marR="0" indent="0" algn="ctr" fontAlgn="base" latinLnBrk="0">
                <a:lnSpc>
                  <a:spcPct val="150000"/>
                </a:lnSpc>
                <a:buNone/>
              </a:pPr>
              <a:r>
                <a:rPr lang="en-US" altLang="ko-KR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12</a:t>
              </a: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월의 눈으로 만난 사람은 사랑이 아니라고 그렇게 믿는다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티웨이_항공" panose="02000300000000000000" pitchFamily="2" charset="-127"/>
                <a:ea typeface="티웨이_항공" panose="02000300000000000000" pitchFamily="2" charset="-127"/>
              </a:endParaRPr>
            </a:p>
            <a:p>
              <a:pPr marL="0" marR="0" indent="0" algn="ctr" fontAlgn="base" latinLnBrk="0">
                <a:lnSpc>
                  <a:spcPct val="150000"/>
                </a:lnSpc>
                <a:buNone/>
              </a:pP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한 사람을 잃고 두 사람을 잃고 세 사람을 잃고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티웨이_항공" panose="02000300000000000000" pitchFamily="2" charset="-127"/>
                <a:ea typeface="티웨이_항공" panose="02000300000000000000" pitchFamily="2" charset="-127"/>
              </a:endParaRPr>
            </a:p>
            <a:p>
              <a:pPr marL="0" marR="0" indent="0" algn="ctr" fontAlgn="base" latinLnBrk="0">
                <a:lnSpc>
                  <a:spcPct val="150000"/>
                </a:lnSpc>
                <a:buNone/>
              </a:pP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바다에 섬처럼 던져진 나는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티웨이_항공" panose="02000300000000000000" pitchFamily="2" charset="-127"/>
                <a:ea typeface="티웨이_항공" panose="02000300000000000000" pitchFamily="2" charset="-127"/>
              </a:endParaRPr>
            </a:p>
            <a:p>
              <a:pPr marL="0" marR="0" indent="0" algn="ctr" fontAlgn="base" latinLnBrk="0">
                <a:lnSpc>
                  <a:spcPct val="150000"/>
                </a:lnSpc>
              </a:pP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오늘도 망각을 믿는다</a:t>
              </a:r>
              <a:r>
                <a:rPr lang="en-US" altLang="ko-KR" sz="1800" b="1" i="1" kern="0" spc="0" dirty="0">
                  <a:solidFill>
                    <a:srgbClr val="000000"/>
                  </a:solidFill>
                  <a:effectLst/>
                  <a:latin typeface="함초롬바탕" panose="02030604000101010101" pitchFamily="18" charset="-127"/>
                  <a:ea typeface="함초롬바탕" panose="02030604000101010101" pitchFamily="18" charset="-127"/>
                </a:rPr>
                <a:t>.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9434C7D-1BA8-D1FE-4B2C-0BE1C9B9F7B0}"/>
                </a:ext>
              </a:extLst>
            </p:cNvPr>
            <p:cNvSpPr txBox="1"/>
            <p:nvPr/>
          </p:nvSpPr>
          <p:spPr>
            <a:xfrm>
              <a:off x="4391980" y="176890"/>
              <a:ext cx="4752020" cy="6262997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  <a:alpha val="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marL="0" marR="0" indent="0" algn="ctr" fontAlgn="base" latinLnBrk="0">
                <a:lnSpc>
                  <a:spcPct val="170000"/>
                </a:lnSpc>
                <a:buNone/>
              </a:pPr>
              <a:r>
                <a:rPr lang="ko-KR" altLang="en-US" sz="2000" b="1" kern="0" spc="-20" dirty="0">
                  <a:solidFill>
                    <a:schemeClr val="accent6">
                      <a:lumMod val="50000"/>
                    </a:schemeClr>
                  </a:solidFill>
                  <a:effectLst/>
                  <a:latin typeface="빙그레체Ⅱ" panose="02030803000000000000" pitchFamily="18" charset="-127"/>
                  <a:ea typeface="빙그레체Ⅱ" panose="02030803000000000000" pitchFamily="18" charset="-127"/>
                </a:rPr>
                <a:t>추억은 쓰다</a:t>
              </a:r>
              <a:endParaRPr lang="ko-KR" altLang="en-US" sz="2000" b="1" kern="0" spc="-100" dirty="0">
                <a:solidFill>
                  <a:schemeClr val="accent6">
                    <a:lumMod val="50000"/>
                  </a:schemeClr>
                </a:solidFill>
                <a:effectLst/>
                <a:latin typeface="빙그레체Ⅱ" panose="02030803000000000000" pitchFamily="18" charset="-127"/>
                <a:ea typeface="빙그레체Ⅱ" panose="02030803000000000000" pitchFamily="18" charset="-127"/>
              </a:endParaRPr>
            </a:p>
            <a:p>
              <a:pPr marL="0" marR="0" indent="0" algn="ctr" fontAlgn="base" latinLnBrk="0">
                <a:lnSpc>
                  <a:spcPct val="160000"/>
                </a:lnSpc>
                <a:buNone/>
              </a:pP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모래 속의 소라를 보면 어둠이 보인다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티웨이_항공" panose="02000300000000000000" pitchFamily="2" charset="-127"/>
                <a:ea typeface="티웨이_항공" panose="02000300000000000000" pitchFamily="2" charset="-127"/>
              </a:endParaRPr>
            </a:p>
            <a:p>
              <a:pPr marL="0" marR="0" indent="0" algn="ctr" fontAlgn="base" latinLnBrk="0">
                <a:lnSpc>
                  <a:spcPct val="160000"/>
                </a:lnSpc>
                <a:buNone/>
              </a:pP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전화기속 메아리는 내가 연주한 재즈처럼 들려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티웨이_항공" panose="02000300000000000000" pitchFamily="2" charset="-127"/>
                <a:ea typeface="티웨이_항공" panose="02000300000000000000" pitchFamily="2" charset="-127"/>
              </a:endParaRPr>
            </a:p>
            <a:p>
              <a:pPr marL="0" marR="0" indent="0" algn="ctr" fontAlgn="base" latinLnBrk="0">
                <a:lnSpc>
                  <a:spcPct val="160000"/>
                </a:lnSpc>
                <a:buNone/>
              </a:pP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아니 다시 바삭바삭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티웨이_항공" panose="02000300000000000000" pitchFamily="2" charset="-127"/>
                <a:ea typeface="티웨이_항공" panose="02000300000000000000" pitchFamily="2" charset="-127"/>
              </a:endParaRPr>
            </a:p>
            <a:p>
              <a:pPr marL="0" marR="0" indent="0" algn="ctr" fontAlgn="base" latinLnBrk="0">
                <a:lnSpc>
                  <a:spcPct val="160000"/>
                </a:lnSpc>
                <a:buNone/>
              </a:pP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추억은 쓰다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티웨이_항공" panose="02000300000000000000" pitchFamily="2" charset="-127"/>
                <a:ea typeface="티웨이_항공" panose="02000300000000000000" pitchFamily="2" charset="-127"/>
              </a:endParaRPr>
            </a:p>
            <a:p>
              <a:pPr marL="0" marR="0" indent="0" algn="ctr" fontAlgn="base" latinLnBrk="0">
                <a:lnSpc>
                  <a:spcPct val="160000"/>
                </a:lnSpc>
                <a:buNone/>
              </a:pP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생일날 책을 받고 달렸던 날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티웨이_항공" panose="02000300000000000000" pitchFamily="2" charset="-127"/>
                <a:ea typeface="티웨이_항공" panose="02000300000000000000" pitchFamily="2" charset="-127"/>
              </a:endParaRPr>
            </a:p>
            <a:p>
              <a:pPr marL="0" marR="0" indent="0" algn="ctr" fontAlgn="base" latinLnBrk="0">
                <a:lnSpc>
                  <a:spcPct val="160000"/>
                </a:lnSpc>
                <a:buNone/>
              </a:pP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겨울 파도 속에서 수영복이 흔들린다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티웨이_항공" panose="02000300000000000000" pitchFamily="2" charset="-127"/>
                <a:ea typeface="티웨이_항공" panose="02000300000000000000" pitchFamily="2" charset="-127"/>
              </a:endParaRPr>
            </a:p>
            <a:p>
              <a:pPr marL="0" marR="0" indent="0" algn="ctr" fontAlgn="base" latinLnBrk="0">
                <a:lnSpc>
                  <a:spcPct val="160000"/>
                </a:lnSpc>
                <a:buNone/>
              </a:pP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이불처럼 </a:t>
              </a:r>
              <a:r>
                <a:rPr lang="ko-KR" altLang="en-US" sz="1800" b="1" i="1" kern="0" spc="0" dirty="0" err="1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이불처럼</a:t>
              </a: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 빛을 덮은 이불처럼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티웨이_항공" panose="02000300000000000000" pitchFamily="2" charset="-127"/>
                <a:ea typeface="티웨이_항공" panose="02000300000000000000" pitchFamily="2" charset="-127"/>
              </a:endParaRPr>
            </a:p>
            <a:p>
              <a:pPr marL="0" marR="0" indent="0" algn="ctr" fontAlgn="base" latinLnBrk="0">
                <a:lnSpc>
                  <a:spcPct val="160000"/>
                </a:lnSpc>
                <a:buNone/>
              </a:pP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그리움은 쓰지 않는다</a:t>
              </a:r>
              <a:r>
                <a:rPr lang="en-US" altLang="ko-KR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.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티웨이_항공" panose="02000300000000000000" pitchFamily="2" charset="-127"/>
                <a:ea typeface="티웨이_항공" panose="02000300000000000000" pitchFamily="2" charset="-127"/>
              </a:endParaRPr>
            </a:p>
            <a:p>
              <a:pPr marL="0" marR="0" indent="0" algn="ctr" fontAlgn="base" latinLnBrk="0">
                <a:lnSpc>
                  <a:spcPct val="160000"/>
                </a:lnSpc>
                <a:buNone/>
              </a:pP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추억은 쓰다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티웨이_항공" panose="02000300000000000000" pitchFamily="2" charset="-127"/>
                <a:ea typeface="티웨이_항공" panose="02000300000000000000" pitchFamily="2" charset="-127"/>
              </a:endParaRPr>
            </a:p>
            <a:p>
              <a:pPr marL="0" marR="0" indent="0" algn="ctr" fontAlgn="base" latinLnBrk="0">
                <a:lnSpc>
                  <a:spcPct val="160000"/>
                </a:lnSpc>
                <a:buNone/>
              </a:pP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커튼처럼 눈 부신 빛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티웨이_항공" panose="02000300000000000000" pitchFamily="2" charset="-127"/>
                <a:ea typeface="티웨이_항공" panose="02000300000000000000" pitchFamily="2" charset="-127"/>
              </a:endParaRPr>
            </a:p>
            <a:p>
              <a:pPr marL="0" marR="0" indent="0" algn="ctr" fontAlgn="base" latinLnBrk="0">
                <a:lnSpc>
                  <a:spcPct val="160000"/>
                </a:lnSpc>
                <a:buNone/>
              </a:pP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저 멀리서 눈사람이 </a:t>
              </a:r>
              <a:r>
                <a:rPr lang="ko-KR" altLang="en-US" sz="1800" b="1" i="1" kern="0" spc="0" dirty="0" err="1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맑눈광의</a:t>
              </a: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 눈빛을 보낸다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티웨이_항공" panose="02000300000000000000" pitchFamily="2" charset="-127"/>
                <a:ea typeface="티웨이_항공" panose="02000300000000000000" pitchFamily="2" charset="-127"/>
              </a:endParaRPr>
            </a:p>
            <a:p>
              <a:pPr marL="0" marR="0" indent="0" algn="ctr" fontAlgn="base" latinLnBrk="0">
                <a:lnSpc>
                  <a:spcPct val="160000"/>
                </a:lnSpc>
                <a:buNone/>
              </a:pP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추억은 쓰다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티웨이_항공" panose="02000300000000000000" pitchFamily="2" charset="-127"/>
                <a:ea typeface="티웨이_항공" panose="02000300000000000000" pitchFamily="2" charset="-127"/>
              </a:endParaRPr>
            </a:p>
            <a:p>
              <a:pPr marL="0" marR="0" indent="0" algn="ctr" fontAlgn="base" latinLnBrk="0">
                <a:lnSpc>
                  <a:spcPct val="160000"/>
                </a:lnSpc>
              </a:pPr>
              <a:r>
                <a:rPr lang="ko-KR" altLang="en-US" sz="1800" b="1" i="1" kern="0" spc="0" dirty="0">
                  <a:solidFill>
                    <a:srgbClr val="000000"/>
                  </a:solidFill>
                  <a:effectLst/>
                  <a:latin typeface="티웨이_항공" panose="02000300000000000000" pitchFamily="2" charset="-127"/>
                  <a:ea typeface="티웨이_항공" panose="02000300000000000000" pitchFamily="2" charset="-127"/>
                </a:rPr>
                <a:t>추억은 네가 연주한 겨울 파도 속에서 눈부시다</a:t>
              </a:r>
              <a:endParaRPr lang="ko-KR" altLang="en-US" sz="1800" b="1" kern="0" spc="0" dirty="0">
                <a:solidFill>
                  <a:srgbClr val="000000"/>
                </a:solidFill>
                <a:effectLst/>
                <a:latin typeface="티웨이_항공" panose="02000300000000000000" pitchFamily="2" charset="-127"/>
                <a:ea typeface="티웨이_항공" panose="0200030000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8558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B7A75C8-B373-44F5-C0A9-58DC3F4DFF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06D649A5-B890-4BF7-811A-2BE34C9E0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94"/>
            <a:ext cx="9144000" cy="683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627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5F314D8-BA3A-7FB2-53E8-D8B00E57C0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/>
              <a:t>프롬프팅 기본 방침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14B1A9F-3FFC-040B-143B-D8F190B6A5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o-KR" altLang="en-US"/>
              <a:t>목적을 정하라</a:t>
            </a:r>
            <a:endParaRPr lang="en-US" altLang="ko-KR"/>
          </a:p>
          <a:p>
            <a:pPr lvl="1"/>
            <a:r>
              <a:rPr lang="ko-KR" altLang="en-US"/>
              <a:t>“좋은 공연 아이디어를 줘” → “두 배우와 최소한의 소품으로 권력 관계를 표현할 수 있는 공연 콘셉트 세 가지를 제안해 줘</a:t>
            </a:r>
            <a:r>
              <a:rPr lang="en-US" altLang="ko-KR"/>
              <a:t>.”</a:t>
            </a:r>
          </a:p>
          <a:p>
            <a:r>
              <a:rPr lang="ko-KR" altLang="en-US"/>
              <a:t>맥락을 제공하라</a:t>
            </a:r>
            <a:endParaRPr lang="en-US" altLang="ko-KR"/>
          </a:p>
          <a:p>
            <a:pPr lvl="1"/>
            <a:r>
              <a:rPr lang="ko-KR" altLang="en-US"/>
              <a:t>예</a:t>
            </a:r>
            <a:r>
              <a:rPr lang="en-US" altLang="ko-KR"/>
              <a:t>: </a:t>
            </a:r>
            <a:r>
              <a:rPr lang="ko-KR" altLang="en-US"/>
              <a:t>공연 시간</a:t>
            </a:r>
            <a:r>
              <a:rPr lang="en-US" altLang="ko-KR"/>
              <a:t>, </a:t>
            </a:r>
            <a:r>
              <a:rPr lang="ko-KR" altLang="en-US"/>
              <a:t>배우 수</a:t>
            </a:r>
            <a:r>
              <a:rPr lang="en-US" altLang="ko-KR"/>
              <a:t>, </a:t>
            </a:r>
            <a:r>
              <a:rPr lang="ko-KR" altLang="en-US"/>
              <a:t>무대 크기</a:t>
            </a:r>
            <a:r>
              <a:rPr lang="en-US" altLang="ko-KR"/>
              <a:t>, </a:t>
            </a:r>
            <a:r>
              <a:rPr lang="ko-KR" altLang="en-US"/>
              <a:t>예산</a:t>
            </a:r>
            <a:r>
              <a:rPr lang="en-US" altLang="ko-KR"/>
              <a:t>, </a:t>
            </a:r>
            <a:r>
              <a:rPr lang="ko-KR" altLang="en-US"/>
              <a:t>관객층</a:t>
            </a:r>
            <a:r>
              <a:rPr lang="en-US" altLang="ko-KR"/>
              <a:t>, </a:t>
            </a:r>
            <a:r>
              <a:rPr lang="ko-KR" altLang="en-US"/>
              <a:t>작품의 의도</a:t>
            </a:r>
            <a:r>
              <a:rPr lang="en-US" altLang="ko-KR"/>
              <a:t>.</a:t>
            </a:r>
          </a:p>
          <a:p>
            <a:r>
              <a:rPr lang="ko-KR" altLang="en-US"/>
              <a:t>결과를 구체화하라</a:t>
            </a:r>
            <a:endParaRPr lang="en-US" altLang="ko-KR"/>
          </a:p>
          <a:p>
            <a:pPr lvl="1"/>
            <a:r>
              <a:rPr lang="ko-KR" altLang="en-US"/>
              <a:t>예</a:t>
            </a:r>
            <a:r>
              <a:rPr lang="en-US" altLang="ko-KR"/>
              <a:t>: “</a:t>
            </a:r>
            <a:r>
              <a:rPr lang="ko-KR" altLang="en-US"/>
              <a:t>콘셉트 세 가지를 각각 연출 의도</a:t>
            </a:r>
            <a:r>
              <a:rPr lang="en-US" altLang="ko-KR"/>
              <a:t>·</a:t>
            </a:r>
            <a:r>
              <a:rPr lang="ko-KR" altLang="en-US"/>
              <a:t>장점</a:t>
            </a:r>
            <a:r>
              <a:rPr lang="en-US" altLang="ko-KR"/>
              <a:t>·</a:t>
            </a:r>
            <a:r>
              <a:rPr lang="ko-KR" altLang="en-US"/>
              <a:t>실행상의 위험으로 나누어 비교해 줘</a:t>
            </a:r>
            <a:r>
              <a:rPr lang="en-US" altLang="ko-KR"/>
              <a:t>.”</a:t>
            </a:r>
          </a:p>
          <a:p>
            <a:r>
              <a:rPr lang="ko-KR" altLang="en-US"/>
              <a:t>대화하며 발전시켜라</a:t>
            </a:r>
            <a:endParaRPr lang="en-US" altLang="ko-KR"/>
          </a:p>
          <a:p>
            <a:pPr lvl="1"/>
            <a:r>
              <a:rPr lang="ko-KR" altLang="en-US"/>
              <a:t>예</a:t>
            </a:r>
            <a:r>
              <a:rPr lang="en-US" altLang="ko-KR"/>
              <a:t>: “</a:t>
            </a:r>
            <a:r>
              <a:rPr lang="ko-KR" altLang="en-US"/>
              <a:t>두 번째 안이 좋습니다</a:t>
            </a:r>
            <a:r>
              <a:rPr lang="en-US" altLang="ko-KR"/>
              <a:t>. </a:t>
            </a:r>
            <a:r>
              <a:rPr lang="ko-KR" altLang="en-US"/>
              <a:t>다만 영상 투사는 제외하고</a:t>
            </a:r>
            <a:r>
              <a:rPr lang="en-US" altLang="ko-KR"/>
              <a:t>, </a:t>
            </a:r>
            <a:r>
              <a:rPr lang="ko-KR" altLang="en-US"/>
              <a:t>배우의 신체와 조명만으로 발전시켜 주세요</a:t>
            </a:r>
            <a:r>
              <a:rPr lang="en-US" altLang="ko-KR"/>
              <a:t>.”</a:t>
            </a:r>
          </a:p>
          <a:p>
            <a:r>
              <a:rPr lang="ko-KR" altLang="en-US"/>
              <a:t>직접 판단하고 검증하라</a:t>
            </a:r>
            <a:r>
              <a:rPr lang="en-US" altLang="ko-KR"/>
              <a:t>.</a:t>
            </a:r>
          </a:p>
          <a:p>
            <a:pPr lvl="1"/>
            <a:r>
              <a:rPr lang="ko-KR" altLang="en-US"/>
              <a:t>예</a:t>
            </a:r>
            <a:r>
              <a:rPr lang="en-US" altLang="ko-KR"/>
              <a:t>: </a:t>
            </a:r>
            <a:r>
              <a:rPr lang="ko-KR" altLang="en-US"/>
              <a:t>작품의 역사적 배경은 출처를 확인하고</a:t>
            </a:r>
            <a:r>
              <a:rPr lang="en-US" altLang="ko-KR"/>
              <a:t>, </a:t>
            </a:r>
            <a:r>
              <a:rPr lang="ko-KR" altLang="en-US"/>
              <a:t>무대 아이디어는 실제 장비</a:t>
            </a:r>
            <a:r>
              <a:rPr lang="en-US" altLang="ko-KR"/>
              <a:t>·</a:t>
            </a:r>
            <a:r>
              <a:rPr lang="ko-KR" altLang="en-US"/>
              <a:t>공간</a:t>
            </a:r>
            <a:r>
              <a:rPr lang="en-US" altLang="ko-KR"/>
              <a:t>·</a:t>
            </a:r>
            <a:r>
              <a:rPr lang="ko-KR" altLang="en-US"/>
              <a:t>예산에 맞는지 검토합니다</a:t>
            </a:r>
            <a:r>
              <a:rPr lang="en-US" altLang="ko-KR"/>
              <a:t>.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6769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85863AF0-42EF-FAD8-29D4-797992A946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/>
              <a:t>효율적인 프롬프팅을 위한 방침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7A704A1-2B37-FBFE-FE26-CED8EBEAC32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>
                <a:hlinkClick r:id="rId3"/>
              </a:rPr>
              <a:t>https://claude.com/ko/resources/articles/best-practices-for-prompt-engineering</a:t>
            </a:r>
            <a:endParaRPr lang="en-US" altLang="ko-KR"/>
          </a:p>
          <a:p>
            <a:pPr lvl="1"/>
            <a:r>
              <a:rPr lang="ko-KR" altLang="en-US"/>
              <a:t>자주 발생하는 프롬프트 문제 해결하기 </a:t>
            </a:r>
            <a:r>
              <a:rPr lang="en-US" altLang="ko-KR"/>
              <a:t>&amp; </a:t>
            </a:r>
            <a:r>
              <a:rPr lang="ko-KR" altLang="en-US"/>
              <a:t>피해야 할 흔한 실수</a:t>
            </a:r>
          </a:p>
        </p:txBody>
      </p:sp>
    </p:spTree>
    <p:extLst>
      <p:ext uri="{BB962C8B-B14F-4D97-AF65-F5344CB8AC3E}">
        <p14:creationId xmlns:p14="http://schemas.microsoft.com/office/powerpoint/2010/main" val="1532308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ED9932BE-F934-2978-D62B-8EFC28ABB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9144000" cy="591327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92E77FEF-DDA1-A6C7-D34A-6DADA36DAE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38" y="2888940"/>
            <a:ext cx="408110" cy="104411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4306F666-457C-8ECB-BC3E-384656BF8C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3968" y="5337212"/>
            <a:ext cx="600892" cy="396044"/>
          </a:xfrm>
          <a:prstGeom prst="rect">
            <a:avLst/>
          </a:prstGeom>
          <a:effectLst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1161314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45AA2C0E-7E53-A119-72B1-26E2C72E2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94"/>
            <a:ext cx="9144000" cy="683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792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28EAB7C0-98A4-6810-E317-15330DC7B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94"/>
            <a:ext cx="9144000" cy="683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604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F0667C3-D50F-8B7A-ACF7-80702B9BC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07115"/>
            <a:ext cx="4906060" cy="2457793"/>
          </a:xfrm>
          <a:prstGeom prst="rect">
            <a:avLst/>
          </a:prstGeom>
        </p:spPr>
      </p:pic>
      <p:pic>
        <p:nvPicPr>
          <p:cNvPr id="2" name="그림 1" descr="최고의 AI 영상 Sora로 제작하기">
            <a:extLst>
              <a:ext uri="{FF2B5EF4-FFF2-40B4-BE49-F238E27FC236}">
                <a16:creationId xmlns:a16="http://schemas.microsoft.com/office/drawing/2014/main" id="{083FC619-0BE2-7026-22D1-47B0FA06D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4798" y="-15540"/>
            <a:ext cx="5259202" cy="6858000"/>
          </a:xfrm>
          <a:prstGeom prst="rect">
            <a:avLst/>
          </a:prstGeom>
        </p:spPr>
      </p:pic>
      <p:sp>
        <p:nvSpPr>
          <p:cNvPr id="7" name="텍스트 개체 틀 1">
            <a:extLst>
              <a:ext uri="{FF2B5EF4-FFF2-40B4-BE49-F238E27FC236}">
                <a16:creationId xmlns:a16="http://schemas.microsoft.com/office/drawing/2014/main" id="{E09E2CDA-3951-F4F3-B95C-44F7BB87E6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8396" y="386408"/>
            <a:ext cx="5431812" cy="432000"/>
          </a:xfrm>
        </p:spPr>
        <p:txBody>
          <a:bodyPr/>
          <a:lstStyle/>
          <a:p>
            <a:r>
              <a:rPr lang="ko-KR" altLang="en-US"/>
              <a:t>프롬프트 예시</a:t>
            </a:r>
          </a:p>
        </p:txBody>
      </p:sp>
    </p:spTree>
    <p:extLst>
      <p:ext uri="{BB962C8B-B14F-4D97-AF65-F5344CB8AC3E}">
        <p14:creationId xmlns:p14="http://schemas.microsoft.com/office/powerpoint/2010/main" val="4087700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6A226-8732-FE2B-B390-42E9D8FA2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262CFD85-3F41-CD2F-EED7-C4B5530D4E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94"/>
            <a:ext cx="9144000" cy="683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074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35E50666-BDAA-0813-33D4-97AE36609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94"/>
            <a:ext cx="9144000" cy="683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65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98454115-0A96-3504-D99F-40A15BB759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32972CE-7D45-A7CD-C84A-B70B9BAAA3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/>
              <a:t>Stable Diffusion Online</a:t>
            </a:r>
          </a:p>
          <a:p>
            <a:pPr lvl="1"/>
            <a:r>
              <a:rPr lang="en-US" altLang="ko-KR">
                <a:hlinkClick r:id="rId2"/>
              </a:rPr>
              <a:t>https://stablediffusionweb.com/ko</a:t>
            </a:r>
            <a:endParaRPr lang="en-US" altLang="ko-KR"/>
          </a:p>
          <a:p>
            <a:r>
              <a:rPr lang="en-US" altLang="ko-KR"/>
              <a:t>Google Flow</a:t>
            </a:r>
          </a:p>
          <a:p>
            <a:pPr lvl="1"/>
            <a:r>
              <a:rPr lang="en-US" altLang="ko-KR">
                <a:hlinkClick r:id="rId3"/>
              </a:rPr>
              <a:t>https://flow.google.com/</a:t>
            </a:r>
            <a:endParaRPr lang="en-US" altLang="ko-KR"/>
          </a:p>
          <a:p>
            <a:r>
              <a:rPr lang="en-US" altLang="ko-KR"/>
              <a:t>Higgsfield</a:t>
            </a:r>
          </a:p>
          <a:p>
            <a:pPr lvl="1"/>
            <a:r>
              <a:rPr lang="en-US" altLang="ko-KR">
                <a:hlinkClick r:id="rId4"/>
              </a:rPr>
              <a:t>https://higgsfield.ai/ko</a:t>
            </a:r>
            <a:endParaRPr lang="en-US" altLang="ko-KR"/>
          </a:p>
          <a:p>
            <a:r>
              <a:rPr lang="en-US" altLang="ko-KR"/>
              <a:t>Newtake</a:t>
            </a:r>
          </a:p>
          <a:p>
            <a:pPr lvl="1"/>
            <a:r>
              <a:rPr lang="en-US" altLang="ko-KR"/>
              <a:t>https://www.newtake.ai/ko</a:t>
            </a:r>
          </a:p>
          <a:p>
            <a:r>
              <a:rPr lang="en-US" altLang="ko-KR"/>
              <a:t>Adob Firefly</a:t>
            </a:r>
          </a:p>
          <a:p>
            <a:pPr lvl="1"/>
            <a:r>
              <a:rPr lang="en-US" altLang="ko-KR">
                <a:hlinkClick r:id="rId5"/>
              </a:rPr>
              <a:t>https://firefly.adobe.com/image</a:t>
            </a:r>
            <a:endParaRPr lang="en-US" altLang="ko-KR"/>
          </a:p>
          <a:p>
            <a:r>
              <a:rPr lang="en-US" altLang="ko-KR"/>
              <a:t>Stable Audio</a:t>
            </a:r>
          </a:p>
          <a:p>
            <a:pPr lvl="1"/>
            <a:r>
              <a:rPr lang="en-US" altLang="ko-KR">
                <a:hlinkClick r:id="rId6"/>
              </a:rPr>
              <a:t>https://stableaudio.com/</a:t>
            </a:r>
            <a:endParaRPr lang="en-US" altLang="ko-KR"/>
          </a:p>
          <a:p>
            <a:r>
              <a:rPr lang="en-US" altLang="ko-KR"/>
              <a:t>Suno</a:t>
            </a:r>
          </a:p>
          <a:p>
            <a:pPr lvl="1"/>
            <a:r>
              <a:rPr lang="en-US" altLang="ko-KR"/>
              <a:t>https://suno.com/ </a:t>
            </a:r>
          </a:p>
          <a:p>
            <a:endParaRPr lang="en-US" altLang="ko-KR"/>
          </a:p>
          <a:p>
            <a:endParaRPr lang="en-US" altLang="ko-KR"/>
          </a:p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5734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E9F927FA-64E3-A8E2-4B02-9AAD86AEA0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13E4613-10D8-C56A-66E4-389E8352611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>
                <a:hlinkClick r:id="rId2"/>
              </a:rPr>
              <a:t>https://www.youtube.com/watch?v=m9MxtYYegjM</a:t>
            </a:r>
            <a:endParaRPr lang="en-US" altLang="ko-KR"/>
          </a:p>
          <a:p>
            <a:r>
              <a:rPr lang="en-US" altLang="ko-KR">
                <a:hlinkClick r:id="rId3"/>
              </a:rPr>
              <a:t>https://www.youtube.com/shorts/mdBscZzXrCA</a:t>
            </a:r>
            <a:endParaRPr lang="en-US" altLang="ko-KR"/>
          </a:p>
          <a:p>
            <a:pPr lvl="1"/>
            <a:r>
              <a:rPr lang="en-US" altLang="ko-KR">
                <a:hlinkClick r:id="rId4"/>
              </a:rPr>
              <a:t>https://docs.google.com/document/d/1laxwF3NNvfLkxaNQvS0sY5L_-HBO7QJM1oC6Femql6E/edit?pli=1&amp;tab=t.0</a:t>
            </a:r>
            <a:endParaRPr lang="en-US" altLang="ko-KR"/>
          </a:p>
          <a:p>
            <a:r>
              <a:rPr lang="en-US" altLang="ko-KR">
                <a:hlinkClick r:id="rId5"/>
              </a:rPr>
              <a:t>https://youtu.be/rgiVS19DE-Q</a:t>
            </a:r>
            <a:endParaRPr lang="en-US" altLang="ko-KR"/>
          </a:p>
          <a:p>
            <a:endParaRPr lang="en-US" altLang="ko-KR"/>
          </a:p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5913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978840E-F9E5-50AF-952E-8C5E2A9C5C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13394"/>
            <a:ext cx="9144000" cy="6831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9316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1EB90892-F088-92A8-ECE3-E9DA46F82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94"/>
            <a:ext cx="9144000" cy="683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230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F6FB8290-6563-0BBA-EC74-84B548673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94"/>
            <a:ext cx="9144000" cy="683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8812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F4BD3DAE-9857-9047-D315-1A8B83752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94"/>
            <a:ext cx="9144000" cy="683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106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685BE1CD-3EA3-0C55-519C-C94960717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2963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523C9662-2402-50D1-58BC-01CE24CCCC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ko-KR" altLang="en-US"/>
              <a:t>인공지능을 활용한 무대기술 참조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42068A7-A74F-F94A-48FB-BAD534FD24D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31959" y="5988335"/>
            <a:ext cx="8092243" cy="846395"/>
          </a:xfrm>
        </p:spPr>
        <p:txBody>
          <a:bodyPr>
            <a:normAutofit/>
          </a:bodyPr>
          <a:lstStyle/>
          <a:p>
            <a:r>
              <a:rPr lang="ko-KR" altLang="en-US" sz="1400"/>
              <a:t>김서용</a:t>
            </a:r>
            <a:r>
              <a:rPr lang="en-US" altLang="ko-KR" sz="1400"/>
              <a:t>, and Kim Seo Ryong. 2025. “Ai </a:t>
            </a:r>
            <a:r>
              <a:rPr lang="ko-KR" altLang="en-US" sz="1400"/>
              <a:t>시대 공연예술 제작 연구</a:t>
            </a:r>
            <a:r>
              <a:rPr lang="en-US" altLang="ko-KR" sz="1400"/>
              <a:t>.” The Journal of the Convergence on Culture Technology (JCCT) 11 (5): 173–79.</a:t>
            </a:r>
            <a:endParaRPr lang="ko-KR" altLang="en-US" sz="140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EF1575B-1205-878E-50EF-57B27436C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" y="23269"/>
            <a:ext cx="9144000" cy="596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907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0BD7C7D9-D11E-9952-C6BE-F07D66EE39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9613C18-5F32-03EA-7F49-09B6C02856A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ko-KR" altLang="en-US"/>
              <a:t>박대혁 </a:t>
            </a:r>
            <a:r>
              <a:rPr lang="en-US" altLang="ko-KR"/>
              <a:t>(Daehyuk Park). 2025. “Ai</a:t>
            </a:r>
            <a:r>
              <a:rPr lang="ko-KR" altLang="en-US"/>
              <a:t>를 활용한 창의적 영상 광고 제작 프로세스</a:t>
            </a:r>
            <a:r>
              <a:rPr lang="en-US" altLang="ko-KR"/>
              <a:t>: </a:t>
            </a:r>
            <a:r>
              <a:rPr lang="ko-KR" altLang="en-US"/>
              <a:t>대학 학과 영상 광고 사례를 중심으로</a:t>
            </a:r>
            <a:r>
              <a:rPr lang="en-US" altLang="ko-KR"/>
              <a:t>.” </a:t>
            </a:r>
            <a:r>
              <a:rPr lang="ko-KR" altLang="en-US"/>
              <a:t>디지털콘텐츠학회논문지 </a:t>
            </a:r>
            <a:r>
              <a:rPr lang="en-US" altLang="ko-KR"/>
              <a:t>26 (2): 347–57.</a:t>
            </a:r>
          </a:p>
          <a:p>
            <a:r>
              <a:rPr lang="ko-KR" altLang="en-US"/>
              <a:t>지현주</a:t>
            </a:r>
            <a:r>
              <a:rPr lang="en-US" altLang="ko-KR"/>
              <a:t>, </a:t>
            </a:r>
            <a:r>
              <a:rPr lang="ko-KR" altLang="en-US"/>
              <a:t>황예지</a:t>
            </a:r>
            <a:r>
              <a:rPr lang="en-US" altLang="ko-KR"/>
              <a:t>, </a:t>
            </a:r>
            <a:r>
              <a:rPr lang="ko-KR" altLang="en-US"/>
              <a:t>이기호</a:t>
            </a:r>
            <a:r>
              <a:rPr lang="en-US" altLang="ko-KR"/>
              <a:t>, Hyunju Ji, Yeaji Hwang, and Ki Ho Lee. 2025. “Ai </a:t>
            </a:r>
            <a:r>
              <a:rPr lang="ko-KR" altLang="en-US"/>
              <a:t>영화 제작의 장면연출을 위한 프롬프트 디자인 사례 연구 </a:t>
            </a:r>
            <a:r>
              <a:rPr lang="en-US" altLang="ko-KR"/>
              <a:t>: Ai </a:t>
            </a:r>
            <a:r>
              <a:rPr lang="ko-KR" altLang="en-US"/>
              <a:t>단편영화 를 중심으로</a:t>
            </a:r>
            <a:r>
              <a:rPr lang="en-US" altLang="ko-KR"/>
              <a:t>.” JITAM 32 (3): 1–17.</a:t>
            </a:r>
          </a:p>
          <a:p>
            <a:r>
              <a:rPr lang="ko-KR" altLang="en-US"/>
              <a:t>이민정 </a:t>
            </a:r>
            <a:r>
              <a:rPr lang="en-US" altLang="ko-KR"/>
              <a:t>/ Lee Min jeong. 2026. </a:t>
            </a:r>
            <a:r>
              <a:rPr lang="ko-KR" altLang="en-US"/>
              <a:t>생성형 인공지능（</a:t>
            </a:r>
            <a:r>
              <a:rPr lang="en-US" altLang="ko-KR"/>
              <a:t>AI</a:t>
            </a:r>
            <a:r>
              <a:rPr lang="ko-KR" altLang="en-US"/>
              <a:t>）을 활용한 공연 제작 과정 연구 </a:t>
            </a:r>
            <a:r>
              <a:rPr lang="en-US" altLang="ko-KR"/>
              <a:t>: 〈S.H.O.W〉</a:t>
            </a:r>
            <a:r>
              <a:rPr lang="ko-KR" altLang="en-US"/>
              <a:t>를 중심으로 </a:t>
            </a:r>
            <a:r>
              <a:rPr lang="en-US" altLang="ko-KR"/>
              <a:t>/ A Study on the Production Process of Using Generative Artificial Intelligence </a:t>
            </a:r>
            <a:r>
              <a:rPr lang="ko-KR" altLang="en-US"/>
              <a:t>（</a:t>
            </a:r>
            <a:r>
              <a:rPr lang="en-US" altLang="ko-KR"/>
              <a:t>AI</a:t>
            </a:r>
            <a:r>
              <a:rPr lang="ko-KR" altLang="en-US"/>
              <a:t>） </a:t>
            </a:r>
            <a:r>
              <a:rPr lang="en-US" altLang="ko-KR"/>
              <a:t>: Focusing on 〈S.H.O.W〉. June 29.</a:t>
            </a:r>
          </a:p>
        </p:txBody>
      </p:sp>
    </p:spTree>
    <p:extLst>
      <p:ext uri="{BB962C8B-B14F-4D97-AF65-F5344CB8AC3E}">
        <p14:creationId xmlns:p14="http://schemas.microsoft.com/office/powerpoint/2010/main" val="19719871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A107B88-BE1D-C903-889B-7FEDF0BCB84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39884" y="-132238"/>
            <a:ext cx="8664231" cy="712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8496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8D758EEC-51B2-D1FD-AF32-DD0EABC00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227687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AA6CFDB-9EF8-C330-D9E8-8DFC93362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76872"/>
            <a:ext cx="9144000" cy="227687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6029ED36-B135-DD1F-CD9C-BB1AEA8FC5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53744"/>
            <a:ext cx="9183952" cy="232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275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5ADE2F6E-FD29-585F-0A88-2180CD38BC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728"/>
          <a:stretch>
            <a:fillRect/>
          </a:stretch>
        </p:blipFill>
        <p:spPr>
          <a:xfrm>
            <a:off x="0" y="13394"/>
            <a:ext cx="9144000" cy="684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8094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A58C4A2-1053-E909-6DBE-8645B87E6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94"/>
            <a:ext cx="9144000" cy="683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1841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3AB3C27C-DFA9-CA7C-62BC-3B1380D29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394"/>
            <a:ext cx="9144000" cy="683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854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140A6-7D05-A45F-030D-C0A92C06D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29F15CFE-6C5B-608A-3C1B-2D05E35E1CED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2D6FCC11-DAEF-0F9C-A8E1-A7303AD92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1B85708A-9C06-39DA-97C4-F65DEB0A3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3A741057-9CFD-785F-4F59-6F98396B7F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705019CB-CC48-FE63-64A5-F624972ABCC2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6238E8ED-A640-73C5-DB83-933A6437E9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905" y="1926066"/>
            <a:ext cx="1754849" cy="98964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C34339E3-B53D-A530-CC78-BE82895850D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953055" y="1100657"/>
            <a:ext cx="1754849" cy="989645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BB2FD101-D5FA-BC54-7DA3-99F7AC4387C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196"/>
          <a:stretch>
            <a:fillRect/>
          </a:stretch>
        </p:blipFill>
        <p:spPr>
          <a:xfrm>
            <a:off x="1690960" y="1997675"/>
            <a:ext cx="7169845" cy="4324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9169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08432-08A4-8966-52C7-B2DE059A7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7257D14F-A1D8-CBAD-DB01-43BDE46AD4C3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AC478BD0-AC1C-BC2B-6F1E-D87CF1608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E1F541D9-8512-8950-919C-CAFC8F887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425BA820-9ED4-537D-2714-821214A2F0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3A77A791-A040-4F69-78EE-EF4838B6C336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4A19418C-F337-E993-6103-2FD3CE5EF65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905" y="1926066"/>
            <a:ext cx="1754849" cy="98964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60DE5EE0-F0F9-AE44-F5D9-99C7A0D0A4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953055" y="1100657"/>
            <a:ext cx="1754849" cy="98964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44E845A-09C6-8A8D-5033-C8F6A76ECE2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3104"/>
          <a:stretch>
            <a:fillRect/>
          </a:stretch>
        </p:blipFill>
        <p:spPr>
          <a:xfrm>
            <a:off x="1673036" y="1988839"/>
            <a:ext cx="7039424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3898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0AB31-60F9-77A9-51E8-7F4AA8981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3926BA91-5E80-DD61-71AE-C94814AB6CAB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C4A43F50-D3E0-AB79-E161-676A7A90C2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075061E4-695B-2C0E-08FB-4EEA2FD196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E336757F-73FF-D9C3-F257-42D4803A63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55FE0FDC-C78B-785E-D4C1-ADACB7A4B752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22EB09D9-9825-AD2A-F568-C5D8BDF8AE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905" y="1926066"/>
            <a:ext cx="1754849" cy="98964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DF279CC4-B0BC-D105-FE4C-3249F21DBB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878344" y="1088740"/>
            <a:ext cx="1754849" cy="989645"/>
          </a:xfrm>
          <a:prstGeom prst="rect">
            <a:avLst/>
          </a:prstGeom>
        </p:spPr>
      </p:pic>
      <p:pic>
        <p:nvPicPr>
          <p:cNvPr id="2" name="그림 1" descr="'휴먼 푸가' 공연 장면. [사진=서울문화재단 제공]">
            <a:extLst>
              <a:ext uri="{FF2B5EF4-FFF2-40B4-BE49-F238E27FC236}">
                <a16:creationId xmlns:a16="http://schemas.microsoft.com/office/drawing/2014/main" id="{DCC1DC44-0845-D7D8-EEE1-E872DE49CD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0960" y="1923666"/>
            <a:ext cx="7021500" cy="467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814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ECAAD-6F25-5425-BC8A-1B8174531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23384665-0AB3-226F-A86E-4EF2B3B38F3B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77CCAEF1-04E0-1C1C-3F2F-DB174EC342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EE217D46-0B95-5F2A-FBBF-68C20950AB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43FABC60-5A28-DFF5-2106-D1EB43DC5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CC993259-331E-707A-B150-DBE90B05A3EF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AC21537E-BAAA-6D52-7EA6-56AD4C4BEA1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905" y="1926066"/>
            <a:ext cx="1754849" cy="98964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11F72B96-E8DA-3814-358C-22C8144EFEA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878344" y="1088740"/>
            <a:ext cx="1754849" cy="989645"/>
          </a:xfrm>
          <a:prstGeom prst="rect">
            <a:avLst/>
          </a:prstGeom>
        </p:spPr>
      </p:pic>
      <p:pic>
        <p:nvPicPr>
          <p:cNvPr id="21" name="그림 20" descr="'휴먼 푸가' 공연 장면 중 울부 짓는 김도완(ⓒ이승희) [사진=서울문화재단 제공]">
            <a:extLst>
              <a:ext uri="{FF2B5EF4-FFF2-40B4-BE49-F238E27FC236}">
                <a16:creationId xmlns:a16="http://schemas.microsoft.com/office/drawing/2014/main" id="{CFA2B561-FCE9-9D56-17B5-C733F5DE9C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1923" y="1790817"/>
            <a:ext cx="7085859" cy="471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8836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8F730-7F31-1784-AF4B-3EC85B0B7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D7395008-8D29-DD1B-F7C4-3C0FB602432F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AD2A0641-925A-C496-0BD8-4A71A21A7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8F7AAA7D-0AA8-D5F2-E986-FC27FCA8B9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A6DE7E5C-8D92-88DE-E6EC-0308D3412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EB000E4-38ED-100F-21DD-CBC4CB002D4E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DA723AEC-4AA0-2641-1F5B-F35E940173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905" y="1926066"/>
            <a:ext cx="1754849" cy="98964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625C6DB9-A07E-3EFF-E0D8-4ABD531F462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481447" y="1105664"/>
            <a:ext cx="1754849" cy="989645"/>
          </a:xfrm>
          <a:prstGeom prst="rect">
            <a:avLst/>
          </a:prstGeom>
        </p:spPr>
      </p:pic>
      <p:pic>
        <p:nvPicPr>
          <p:cNvPr id="2" name="그림 1" descr="A dancer with the group Pilobolus  perfo">
            <a:extLst>
              <a:ext uri="{FF2B5EF4-FFF2-40B4-BE49-F238E27FC236}">
                <a16:creationId xmlns:a16="http://schemas.microsoft.com/office/drawing/2014/main" id="{C5082060-ACE1-85F4-E3A0-1992096576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9732" y="1926066"/>
            <a:ext cx="6061271" cy="481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5145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2455E-CDB4-0683-33EB-ECBF88641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CA1FA5E7-80FE-ABD0-F1E6-6AAA7A9E3828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6A7D0FE3-8184-A6FA-1CAF-22E706F3BC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D4EBD607-79CA-DB0B-15AD-83DAA8B49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304F4B27-A0F8-73C1-59BB-1525BE7B82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83619E7A-EEE9-7B51-8843-198B2171E7FE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8F567440-3039-FD50-D60F-84ED8D7BBD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905" y="1926066"/>
            <a:ext cx="1754849" cy="98964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5754AE63-083C-770D-8CEA-B1AE650A12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481447" y="1105664"/>
            <a:ext cx="1754849" cy="989645"/>
          </a:xfrm>
          <a:prstGeom prst="rect">
            <a:avLst/>
          </a:prstGeom>
        </p:spPr>
      </p:pic>
      <p:pic>
        <p:nvPicPr>
          <p:cNvPr id="4" name="그림 3" descr="Pilobolus Shadowland tour to Australia and New Zealand">
            <a:extLst>
              <a:ext uri="{FF2B5EF4-FFF2-40B4-BE49-F238E27FC236}">
                <a16:creationId xmlns:a16="http://schemas.microsoft.com/office/drawing/2014/main" id="{381CDDC8-3527-FE9F-AB29-4CB667A404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3493" y="1972816"/>
            <a:ext cx="6616434" cy="454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285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DD1E5-3A36-1363-440C-C243C407B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49B00E1C-FBD0-81CA-A7A1-1F34406D2ED5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AF64C3BB-4B67-0C42-E520-67CD158F4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E88466FA-ED69-5EF3-A042-ED373EFE15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78642F89-6B68-9B29-4EA3-17DE1B446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243BBC75-7B1B-73AB-9689-DFB86DF0098D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2D694FA0-08DE-3002-9774-50EE9C58B02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905" y="1926066"/>
            <a:ext cx="1754849" cy="98964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41481D24-0AB9-CE0C-004C-CDC222BFAC5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092280" y="1105664"/>
            <a:ext cx="1754849" cy="989645"/>
          </a:xfrm>
          <a:prstGeom prst="rect">
            <a:avLst/>
          </a:prstGeom>
        </p:spPr>
      </p:pic>
      <p:pic>
        <p:nvPicPr>
          <p:cNvPr id="4" name="그림 3" descr="拉斯維加斯太陽馬戲團《O》表演門票 | ezTravel易遊網">
            <a:extLst>
              <a:ext uri="{FF2B5EF4-FFF2-40B4-BE49-F238E27FC236}">
                <a16:creationId xmlns:a16="http://schemas.microsoft.com/office/drawing/2014/main" id="{3DF64F3B-DE31-EFBF-5D24-A018E28766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7513" y="1926066"/>
            <a:ext cx="6868393" cy="457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8453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7F2921-FDB2-2E14-BFB8-81DEDB967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6601F997-8EF7-1623-89F4-F156DD1EE859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A1AFB131-4896-05B8-9F42-3D43221F7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B056F45B-2BB0-1EAA-6344-DEA803D4F8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F5ADC938-3E73-3A05-7E19-52887EFCF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358403BF-C114-DAFB-2FB5-5458CA29747D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A19955D4-093C-7ECB-F5BB-FF549512F9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905" y="1926066"/>
            <a:ext cx="1754849" cy="98964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4FEAC768-0A90-60F8-DB1E-1E0A847BC0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092280" y="1105664"/>
            <a:ext cx="1754849" cy="989645"/>
          </a:xfrm>
          <a:prstGeom prst="rect">
            <a:avLst/>
          </a:prstGeom>
        </p:spPr>
      </p:pic>
      <p:pic>
        <p:nvPicPr>
          <p:cNvPr id="6" name="그림 5" descr="KA by Cirque du Soleil | Las Vegas Shows &amp; Events">
            <a:extLst>
              <a:ext uri="{FF2B5EF4-FFF2-40B4-BE49-F238E27FC236}">
                <a16:creationId xmlns:a16="http://schemas.microsoft.com/office/drawing/2014/main" id="{C64F00B0-6308-8817-DF28-38DAEA4B15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7513" y="1929825"/>
            <a:ext cx="6868393" cy="458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735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2A65E-2E4B-E122-D62C-0E9443BFB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16F5568E-66BE-F28F-A03A-832BC6E0D7E7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30DDFDEB-C0F4-0D6A-D987-9AA4E9C1D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D1E43F82-393A-0FF9-B110-8EBBEBD55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EF4D3685-2C61-6E32-17DF-6879E8163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D4575F14-A69F-1D6A-142B-2E3FDB18FB60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16536117-EB57-341D-262E-0DDB72DD30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904" y="2780928"/>
            <a:ext cx="1754849" cy="98964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82F04633-4324-CFAC-F4D0-CD3B54AFE2D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953055" y="1100657"/>
            <a:ext cx="1754849" cy="989645"/>
          </a:xfrm>
          <a:prstGeom prst="rect">
            <a:avLst/>
          </a:prstGeom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0CF53268-C8A4-20B8-1977-F2EF7DC95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52836"/>
            <a:ext cx="7021500" cy="455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7194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8FDFA-544A-20BC-AF30-08547CA32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C4441528-0D22-5D42-D6F3-B0ED357B3E3F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8428FFD9-23D7-61B7-D941-B5C096773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76FE3AD3-E7CC-AB96-5260-C5010BBC4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C036CF49-EA29-91D2-83C6-C7F63C36C0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867BA68E-C74D-189E-8175-B0F2893256CB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9A7DE5CE-20F6-9D76-4008-40F1F9EC1F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904" y="2780928"/>
            <a:ext cx="1754849" cy="98964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23EF6CDB-42F5-FD58-A708-BA479D2B57D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953055" y="1100657"/>
            <a:ext cx="1754849" cy="989645"/>
          </a:xfrm>
          <a:prstGeom prst="rect">
            <a:avLst/>
          </a:prstGeom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1A791D51-8791-3808-138B-2374FB3BE2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8" r="11806"/>
          <a:stretch>
            <a:fillRect/>
          </a:stretch>
        </p:blipFill>
        <p:spPr bwMode="auto">
          <a:xfrm>
            <a:off x="1651173" y="1988839"/>
            <a:ext cx="7164796" cy="4287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931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91A8D-D03C-5B21-47E5-1F2B853A3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138B8B9E-A178-7A63-7E5C-D48DEAE5F644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4250E2A6-34A8-6185-EC05-F876B3BFE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EC2DF109-0560-19CD-AC44-A62807E71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057C5FC9-9BC3-8AD4-815D-3964DF437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E0721A6-BBDA-A8AA-B280-10AB2146EC6F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E800ABBF-5507-770B-B861-F76D29E0A7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904" y="2780928"/>
            <a:ext cx="1754849" cy="98964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768AF0F1-ACCB-BA60-087C-64B253AF08B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878344" y="1088740"/>
            <a:ext cx="1754849" cy="98964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C9A76B3C-0FEF-183C-5036-24FDC0D5B49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760" r="9336"/>
          <a:stretch>
            <a:fillRect/>
          </a:stretch>
        </p:blipFill>
        <p:spPr>
          <a:xfrm>
            <a:off x="1681460" y="1988838"/>
            <a:ext cx="7021500" cy="432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655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C8A54-B8E9-EABF-522B-7690172B8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BAB5E7BB-19C8-29CE-C40B-FF313A22236D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DE6361EC-EFC1-0411-1D50-5B13A2D48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9814298F-797F-811B-1DB0-E51849616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62F2785C-5506-512E-54A3-D9B0504306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26F08A48-581E-C8EA-2683-6FF5B692FA42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A85BEC2A-CDAC-B582-4295-8BFD2821DA6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904" y="2780928"/>
            <a:ext cx="1754849" cy="98964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8D7D9EC5-3AAD-47A5-CCF8-9FFB817D363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878344" y="1088740"/>
            <a:ext cx="1754849" cy="98964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0993342D-15E0-7C6B-53DF-3B5DA1C6157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871" b="1517"/>
          <a:stretch>
            <a:fillRect/>
          </a:stretch>
        </p:blipFill>
        <p:spPr>
          <a:xfrm>
            <a:off x="1690960" y="1990977"/>
            <a:ext cx="7034837" cy="4426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7676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35F62-06FB-06C6-575A-9874F3C35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B3FD22BE-91AD-05BC-19C9-2B15DFA9783C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F095E00B-EC08-9B81-3750-FF322A350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15E9A8E4-179F-B45B-1596-9BCA13A4D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6DDA3369-B141-393F-410E-E52A66EFF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4972B013-14E4-CBDB-0456-B075E5B69FC8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F165CDF3-C334-B927-C588-B172222B1B9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903" y="3546246"/>
            <a:ext cx="1754849" cy="98964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941296AB-8695-6989-D6CA-6417357D0A9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878344" y="1088740"/>
            <a:ext cx="1754849" cy="98964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E8DD693F-E61C-5CD5-8D5A-1E80713C694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47" r="4737"/>
          <a:stretch>
            <a:fillRect/>
          </a:stretch>
        </p:blipFill>
        <p:spPr>
          <a:xfrm>
            <a:off x="1690960" y="1988838"/>
            <a:ext cx="7021500" cy="432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002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398FA-0902-A3C5-F58C-B7ADB36E4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761BFCB0-0A1E-028F-16F4-0BCF4F779351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24C307D2-F41E-3F4C-D53F-ED499BA2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3D1CE355-807A-1C32-0DC1-E4D2899B9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17A73740-A00C-E216-8A6D-AB06A263D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0A5DFDDE-2E5D-7FCD-4EDD-26DD95380F0C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1F4CA6F8-7AF9-C5FA-B75A-0C99CE3E98C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903" y="3546246"/>
            <a:ext cx="1754849" cy="98964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F7538F49-150A-F906-B569-3330C1A634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878344" y="1088740"/>
            <a:ext cx="1754849" cy="98964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1DD1AB1-D38D-8238-3D2B-35AB4DF424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3072" y="1905547"/>
            <a:ext cx="7029388" cy="461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5772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E27F2-1C07-33D2-18D0-6D2F7FDD0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75F130F3-EC46-DF89-6372-A63249524A82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F197C86C-96F4-BC73-6658-37C4E4BE9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B02CC625-7292-6178-58BB-5C204031B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6AFF170B-3487-3375-8280-5479C47A3F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285D3F13-3AB5-A810-0612-901E864C89DB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998377D2-A14D-3826-5AA5-80BCE3051B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903" y="3546246"/>
            <a:ext cx="1754849" cy="98964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A3E74533-8319-06E7-91BD-0EAFE7DD6F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481447" y="1105664"/>
            <a:ext cx="1754849" cy="98964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0D66EF8E-4123-9D9E-5109-D2A8AC2460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1469" y="1990317"/>
            <a:ext cx="7020991" cy="448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8773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B77C1-CAF8-F401-2120-B546FE13D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C1537D85-E896-2221-BEBD-759143EAE7E2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3083C32B-B5C6-AC4D-378B-AC3F6086E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593B82DE-E117-0ABF-E118-3E438AF455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EA56E86D-D202-1810-E80D-7CD872A07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66CBE52A-02C5-4297-551C-117323655947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BF9F2FF3-A365-4D25-3D1A-7E52753FCA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903" y="3546246"/>
            <a:ext cx="1754849" cy="98964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FC01A272-32D6-7B8F-A1FA-23F437D86A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481447" y="1105664"/>
            <a:ext cx="1754849" cy="989645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02EF95B-BFE0-4438-30FD-264F927D28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7516" y="1880828"/>
            <a:ext cx="7021500" cy="4681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5212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02AF9-B59A-A0D0-43A2-2DF8AF5CE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12FE7B24-4268-752B-7304-C2052EC7BE31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26C12210-D57F-9AC8-CAB5-76CE4B0D63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B19FB7FC-9A3B-D57D-6C35-9F08906C96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D44E7DC0-E908-8A77-D9B7-AC0CDB14B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06FDF333-F6CB-B6FD-55BC-4F2BD2112404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10" name="그림 9">
            <a:extLst>
              <a:ext uri="{FF2B5EF4-FFF2-40B4-BE49-F238E27FC236}">
                <a16:creationId xmlns:a16="http://schemas.microsoft.com/office/drawing/2014/main" id="{C746821A-C45D-3FEB-9CD2-CF19FAEB25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902" y="4464812"/>
            <a:ext cx="1754849" cy="98964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C99E7857-E8F9-5212-E3DE-2AC41420556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481447" y="1105664"/>
            <a:ext cx="1754849" cy="98964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6B29C6D3-910C-C92F-1732-70C3E8EC51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0960" y="1962187"/>
            <a:ext cx="7022976" cy="4347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94268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2D3FA-35C4-8140-AE56-663FC39CF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1F9FEAAA-6E0F-32C3-EE2B-5A88EA0131E8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0609E18C-4AD5-89BE-6F1E-4328B77C67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E63F66BF-820D-71CA-9506-812031974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76EDDCAA-6426-00F6-5F91-6DD36F40C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C044F504-BCAC-4C02-9E23-BE57501AF53B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10" name="그림 9">
            <a:extLst>
              <a:ext uri="{FF2B5EF4-FFF2-40B4-BE49-F238E27FC236}">
                <a16:creationId xmlns:a16="http://schemas.microsoft.com/office/drawing/2014/main" id="{B0095C5D-61E3-7A7F-C1D7-17F72A8E52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902" y="4464812"/>
            <a:ext cx="1754849" cy="98964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E7AC489C-1B43-6DE4-44AF-E0576C6664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481447" y="1105664"/>
            <a:ext cx="1754849" cy="98964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E2088A2-6BBE-EE40-4907-BD7E56DD06C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212"/>
          <a:stretch>
            <a:fillRect/>
          </a:stretch>
        </p:blipFill>
        <p:spPr>
          <a:xfrm>
            <a:off x="1667420" y="1988839"/>
            <a:ext cx="7004236" cy="4528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09484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65322E-402F-D701-2C1E-5EA756C11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6AD7B6B2-0349-2D72-FDE2-B946E6C75418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E0210B10-3F53-72BF-32F3-42D19DC9F7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5B65C45F-A9CA-52A7-3B81-5CCD78817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228EA070-91E7-B707-D96F-5CB71E9B6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E2F42FEF-C044-1C45-5CF6-30345CF0E2DC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10" name="그림 9">
            <a:extLst>
              <a:ext uri="{FF2B5EF4-FFF2-40B4-BE49-F238E27FC236}">
                <a16:creationId xmlns:a16="http://schemas.microsoft.com/office/drawing/2014/main" id="{4A3969A9-23EC-9498-33DA-6C458B00F9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902" y="4464812"/>
            <a:ext cx="1754849" cy="989645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0B7F4A6B-62E5-B323-3D09-C2341DBE71B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065623" y="1100657"/>
            <a:ext cx="1754849" cy="98964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C5AAE533-5FAB-5378-EB04-4CF8914190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0507" y="1988839"/>
            <a:ext cx="3401953" cy="4320481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07C49DC2-6BB9-0DF2-F75B-7A2F46C34C8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-201" t="16157" r="201" b="5249"/>
          <a:stretch>
            <a:fillRect/>
          </a:stretch>
        </p:blipFill>
        <p:spPr>
          <a:xfrm>
            <a:off x="1673435" y="1988839"/>
            <a:ext cx="3629789" cy="432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5644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9A6B3-C978-A50F-0918-40041CF38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D51A21A9-72D3-FFC0-9E18-01304B1B05BE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34F2B112-EEF0-6B6F-A218-204477DD3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38EEA848-16C0-3127-D6CC-261C0CA6B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D8686020-A3FD-9B1E-A961-16AE30D06B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B9058564-F914-5362-EF99-212B79FDAD94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10" name="그림 9">
            <a:extLst>
              <a:ext uri="{FF2B5EF4-FFF2-40B4-BE49-F238E27FC236}">
                <a16:creationId xmlns:a16="http://schemas.microsoft.com/office/drawing/2014/main" id="{C1BECC33-1AC8-6030-6558-83DDB6F858C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1902" y="4464812"/>
            <a:ext cx="1754849" cy="989645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38B8CFB3-3574-0DF4-81C6-3AC1AAAF80C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065623" y="1100657"/>
            <a:ext cx="1754849" cy="98964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0A7937A4-35A7-9F1D-1FC6-C0C3EE54EF3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409" t="-706" r="3285" b="706"/>
          <a:stretch>
            <a:fillRect/>
          </a:stretch>
        </p:blipFill>
        <p:spPr>
          <a:xfrm>
            <a:off x="1689720" y="2001043"/>
            <a:ext cx="7021500" cy="432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8917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6BE1F-3DDA-7883-E57A-B9CD751E6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0229781D-61D6-0444-F245-D52FD4FEED60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9F2EFC4D-1222-2EEC-06A6-81F54E5EF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E88CBD7E-638C-E241-88C6-A896D46F6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52D0EB0B-2F56-89E9-202C-F6D6EB4D9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527583E3-AF34-54BD-6504-652D87F7B675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12" name="그림 11">
            <a:extLst>
              <a:ext uri="{FF2B5EF4-FFF2-40B4-BE49-F238E27FC236}">
                <a16:creationId xmlns:a16="http://schemas.microsoft.com/office/drawing/2014/main" id="{0107540D-E407-CD60-50D9-9BB5D46AEC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508" y="5319675"/>
            <a:ext cx="1754849" cy="98964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9997ECFC-8969-61D7-AE69-113FD705FC4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953055" y="1100657"/>
            <a:ext cx="1754849" cy="98964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903784B8-8FE6-7EFF-D030-1133E4BB4C8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381" r="14831" b="4753"/>
          <a:stretch>
            <a:fillRect/>
          </a:stretch>
        </p:blipFill>
        <p:spPr>
          <a:xfrm>
            <a:off x="1690960" y="1995003"/>
            <a:ext cx="7021500" cy="4530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8325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13068-32A4-53CF-EC00-F9759FD7A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FE25E47C-8119-2234-7E13-8E94D9AEF301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D94803AB-6D46-D15E-D342-BD29877FB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D9536249-AE92-4354-7347-B30F75A3BF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28B4E7A6-1805-6214-405B-4AF4886697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826DCB7A-8F60-C675-08C4-1BDD99D6F209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12" name="그림 11">
            <a:extLst>
              <a:ext uri="{FF2B5EF4-FFF2-40B4-BE49-F238E27FC236}">
                <a16:creationId xmlns:a16="http://schemas.microsoft.com/office/drawing/2014/main" id="{31BCDFF1-4B0D-17DE-9A3F-8823CF15308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-508" y="5319675"/>
            <a:ext cx="1754849" cy="98964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EA625C59-1161-D2F1-BB3B-6BE20213FA5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953055" y="1100657"/>
            <a:ext cx="1754849" cy="989645"/>
          </a:xfrm>
          <a:prstGeom prst="rect">
            <a:avLst/>
          </a:prstGeom>
        </p:spPr>
      </p:pic>
      <p:pic>
        <p:nvPicPr>
          <p:cNvPr id="4" name="The Book of Dust">
            <a:hlinkClick r:id="" action="ppaction://media"/>
            <a:extLst>
              <a:ext uri="{FF2B5EF4-FFF2-40B4-BE49-F238E27FC236}">
                <a16:creationId xmlns:a16="http://schemas.microsoft.com/office/drawing/2014/main" id="{544B4E74-69F6-D228-3A61-33C7528CFD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80590" y="2050864"/>
            <a:ext cx="7058530" cy="397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22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4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A9E48-977F-5476-7B7A-14333AE7B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F5F41B21-9691-0D58-A544-DB287EC3F555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FE445CCF-C6FA-7DFD-4B5F-59753C3BF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2E490E74-B4A7-089D-7FE8-38B2CD643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D8ACB59F-A51D-5911-2916-E93413847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56F9C707-FEFC-B85C-CC78-1380C4C4EB9E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12" name="그림 11">
            <a:extLst>
              <a:ext uri="{FF2B5EF4-FFF2-40B4-BE49-F238E27FC236}">
                <a16:creationId xmlns:a16="http://schemas.microsoft.com/office/drawing/2014/main" id="{D0DC3959-7478-CF56-C97A-4CF39B6A7E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508" y="5319675"/>
            <a:ext cx="1754849" cy="98964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CF0832C3-2C81-5E43-D969-E2B2D31F45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851920" y="1100657"/>
            <a:ext cx="1754849" cy="989645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86E35296-26D5-246C-1684-BEB12146B19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225" r="5226"/>
          <a:stretch>
            <a:fillRect/>
          </a:stretch>
        </p:blipFill>
        <p:spPr>
          <a:xfrm>
            <a:off x="1690960" y="2003034"/>
            <a:ext cx="7021500" cy="436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8758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E9B17-297F-BB3B-E488-0DDE5E152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548C0B0F-CE41-6185-53D7-59C808AA8AC5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CE43FA00-A157-C830-65D8-82A297DD3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A805EAA2-D6C5-541A-7E38-A6B3BCF2F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6E9FD45F-B9A4-7264-88E8-8F5DA54FC0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37A32C06-1A59-FD25-746C-FFD13326F8E5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12" name="그림 11">
            <a:extLst>
              <a:ext uri="{FF2B5EF4-FFF2-40B4-BE49-F238E27FC236}">
                <a16:creationId xmlns:a16="http://schemas.microsoft.com/office/drawing/2014/main" id="{1B93FE49-B06A-5A12-D677-4AE1D81C963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508" y="5319675"/>
            <a:ext cx="1754849" cy="98964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BE8E9810-88FC-7CE1-F7E1-9373B613037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851920" y="1100657"/>
            <a:ext cx="1754849" cy="989645"/>
          </a:xfrm>
          <a:prstGeom prst="rect">
            <a:avLst/>
          </a:prstGeom>
        </p:spPr>
      </p:pic>
      <p:pic>
        <p:nvPicPr>
          <p:cNvPr id="2" name="The Nature of Forgetting">
            <a:hlinkClick r:id="" action="ppaction://media"/>
            <a:extLst>
              <a:ext uri="{FF2B5EF4-FFF2-40B4-BE49-F238E27FC236}">
                <a16:creationId xmlns:a16="http://schemas.microsoft.com/office/drawing/2014/main" id="{05D4023A-6661-965A-5C82-F99A6F5D0A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54341" y="2025315"/>
            <a:ext cx="6912770" cy="3888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806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3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B4AED-3A0A-DE80-BD71-2265A24C6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A6F8F4EE-A49C-6C44-A672-AB60FA14DAE8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B10D7017-5CC4-69BA-617F-D1F2C8D0B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DBCEAECC-24FE-08D8-73A7-6E027360D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E568F4F8-972B-61EC-EB64-5D2B8BA456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502D389D-CFB1-C189-443A-B1F868F7F2E5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12" name="그림 11">
            <a:extLst>
              <a:ext uri="{FF2B5EF4-FFF2-40B4-BE49-F238E27FC236}">
                <a16:creationId xmlns:a16="http://schemas.microsoft.com/office/drawing/2014/main" id="{69832B51-82D8-3350-CD4D-E2CB7DCF179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508" y="5319675"/>
            <a:ext cx="1754849" cy="98964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FD4CCA09-F5B6-5862-2BA2-ABEF5E9CDC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481447" y="1105664"/>
            <a:ext cx="1754849" cy="989645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5861D3BD-DD76-F8F2-D01D-52103720EB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79" t="963" r="79" b="10602"/>
          <a:stretch>
            <a:fillRect/>
          </a:stretch>
        </p:blipFill>
        <p:spPr>
          <a:xfrm>
            <a:off x="1672964" y="1938451"/>
            <a:ext cx="7021500" cy="451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4780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10711-8277-1EAB-8A03-B60114516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8CECD753-AFC8-8A17-5A4A-167AB3804F39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11CAB6AB-BFC2-C310-1AC3-76067B030E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0A270CE5-1C68-1649-4A6A-E2445DDBF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F6F21015-502D-FD40-9D77-80A89B0BF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60E028E0-F678-76E1-E494-B552DA0DACD8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12" name="그림 11">
            <a:extLst>
              <a:ext uri="{FF2B5EF4-FFF2-40B4-BE49-F238E27FC236}">
                <a16:creationId xmlns:a16="http://schemas.microsoft.com/office/drawing/2014/main" id="{51125FA8-5842-6EDE-CE91-A3571043954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508" y="5319675"/>
            <a:ext cx="1754849" cy="98964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5669CC44-17FA-EE76-808A-5562443EFC9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5481447" y="1105664"/>
            <a:ext cx="1754849" cy="989645"/>
          </a:xfrm>
          <a:prstGeom prst="rect">
            <a:avLst/>
          </a:prstGeom>
        </p:spPr>
      </p:pic>
      <p:pic>
        <p:nvPicPr>
          <p:cNvPr id="2" name="로베르 르빠주 '바늘과 아편'">
            <a:hlinkClick r:id="" action="ppaction://media"/>
            <a:extLst>
              <a:ext uri="{FF2B5EF4-FFF2-40B4-BE49-F238E27FC236}">
                <a16:creationId xmlns:a16="http://schemas.microsoft.com/office/drawing/2014/main" id="{D6843B9E-B940-1E48-0181-07A9B6DCF6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46943" y="1988840"/>
            <a:ext cx="7065517" cy="397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85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0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5C2BD-70C6-EC74-1E83-4EACC49E7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058865CE-B11A-4CD2-AC74-541DEA089749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91F35926-4AD0-C8A2-2CBB-B9A6CFE38D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C2852A1B-7A04-B28D-6C26-188C23F47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FA8BC18F-3E55-1352-081A-98394E891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68C0E9D5-4F26-A8FA-FA55-3987E40A9B1B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12" name="그림 11">
            <a:extLst>
              <a:ext uri="{FF2B5EF4-FFF2-40B4-BE49-F238E27FC236}">
                <a16:creationId xmlns:a16="http://schemas.microsoft.com/office/drawing/2014/main" id="{51E9046B-BFA1-85F9-43A7-06A3B914E1A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508" y="5319675"/>
            <a:ext cx="1754849" cy="989645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7FA56C38-FB9F-DB4F-9D23-4434C84C377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065623" y="1100657"/>
            <a:ext cx="1754849" cy="98964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72CC6DC-9499-C422-7CC6-7F9BF84C07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8256" y="2090302"/>
            <a:ext cx="7021500" cy="415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6355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F854D-5D75-045C-F137-3F8BFAA72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그룹 34">
            <a:extLst>
              <a:ext uri="{FF2B5EF4-FFF2-40B4-BE49-F238E27FC236}">
                <a16:creationId xmlns:a16="http://schemas.microsoft.com/office/drawing/2014/main" id="{7920501B-9F2B-0CED-FE98-13FD9C78DF41}"/>
              </a:ext>
            </a:extLst>
          </p:cNvPr>
          <p:cNvGrpSpPr/>
          <p:nvPr/>
        </p:nvGrpSpPr>
        <p:grpSpPr>
          <a:xfrm>
            <a:off x="-508" y="13394"/>
            <a:ext cx="9151790" cy="6856269"/>
            <a:chOff x="-508" y="13394"/>
            <a:chExt cx="9151790" cy="6856269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7C7FBA29-51EC-D911-043B-FA261F49D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87275"/>
            <a:stretch>
              <a:fillRect/>
            </a:stretch>
          </p:blipFill>
          <p:spPr>
            <a:xfrm>
              <a:off x="0" y="13394"/>
              <a:ext cx="9144000" cy="967334"/>
            </a:xfrm>
            <a:prstGeom prst="rect">
              <a:avLst/>
            </a:prstGeom>
          </p:spPr>
        </p:pic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0A69A8E9-1934-96D7-0B4E-F85EE8462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2572" r="74017" b="9955"/>
            <a:stretch>
              <a:fillRect/>
            </a:stretch>
          </p:blipFill>
          <p:spPr>
            <a:xfrm>
              <a:off x="-508" y="980727"/>
              <a:ext cx="1691468" cy="5888935"/>
            </a:xfrm>
            <a:prstGeom prst="rect">
              <a:avLst/>
            </a:prstGeom>
          </p:spPr>
        </p:pic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17E5F1B3-774C-4045-EED8-2860DFD80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5902" t="12572" b="9955"/>
            <a:stretch>
              <a:fillRect/>
            </a:stretch>
          </p:blipFill>
          <p:spPr>
            <a:xfrm>
              <a:off x="1690960" y="980728"/>
              <a:ext cx="7460322" cy="5888935"/>
            </a:xfrm>
            <a:prstGeom prst="rect">
              <a:avLst/>
            </a:prstGeom>
          </p:spPr>
        </p:pic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275B4FF4-0D8D-6ADD-B4E6-BC330622F632}"/>
                </a:ext>
              </a:extLst>
            </p:cNvPr>
            <p:cNvSpPr/>
            <p:nvPr/>
          </p:nvSpPr>
          <p:spPr>
            <a:xfrm>
              <a:off x="1690960" y="1988840"/>
              <a:ext cx="7021500" cy="43204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</a:endParaRPr>
            </a:p>
          </p:txBody>
        </p:sp>
      </p:grpSp>
      <p:pic>
        <p:nvPicPr>
          <p:cNvPr id="12" name="그림 11">
            <a:extLst>
              <a:ext uri="{FF2B5EF4-FFF2-40B4-BE49-F238E27FC236}">
                <a16:creationId xmlns:a16="http://schemas.microsoft.com/office/drawing/2014/main" id="{B4697969-89F9-8B8E-FE3A-A914F94DA9B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508" y="5319675"/>
            <a:ext cx="1754849" cy="989645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1C1811D6-D2C8-83C4-ABCF-4CC08542A31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065623" y="1100657"/>
            <a:ext cx="1754849" cy="989645"/>
          </a:xfrm>
          <a:prstGeom prst="rect">
            <a:avLst/>
          </a:prstGeom>
        </p:spPr>
      </p:pic>
      <p:pic>
        <p:nvPicPr>
          <p:cNvPr id="2" name="Kiss &amp; Cry_ Sydney Festival 2015">
            <a:hlinkClick r:id="" action="ppaction://media"/>
            <a:extLst>
              <a:ext uri="{FF2B5EF4-FFF2-40B4-BE49-F238E27FC236}">
                <a16:creationId xmlns:a16="http://schemas.microsoft.com/office/drawing/2014/main" id="{FCC9D633-FA74-4D2F-774B-3464D74F41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81596" y="2000920"/>
            <a:ext cx="7021500" cy="394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485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6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세계적인 스타 디자이너 스테판 사그마이스터가 2일 오후 서울 중구 동대문디자인플라자에서 열린 헤럴드 디자인 라운지(HERALD DESIGN LOUNGE) 2026 패널토크에서 발언을 하고 있다.   이상섭 기자">
            <a:extLst>
              <a:ext uri="{FF2B5EF4-FFF2-40B4-BE49-F238E27FC236}">
                <a16:creationId xmlns:a16="http://schemas.microsoft.com/office/drawing/2014/main" id="{1ABC8332-392F-3624-A3A8-C7C810677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28600" y="0"/>
            <a:ext cx="10435246" cy="68511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F65953-8346-6FF6-F44F-DC36611417B1}"/>
              </a:ext>
            </a:extLst>
          </p:cNvPr>
          <p:cNvSpPr txBox="1"/>
          <p:nvPr/>
        </p:nvSpPr>
        <p:spPr>
          <a:xfrm>
            <a:off x="-479425" y="6129300"/>
            <a:ext cx="9612560" cy="523220"/>
          </a:xfrm>
          <a:prstGeom prst="rect">
            <a:avLst/>
          </a:prstGeom>
          <a:solidFill>
            <a:srgbClr val="8EB4E3">
              <a:alpha val="61176"/>
            </a:srgbClr>
          </a:solidFill>
          <a:ln>
            <a:solidFill>
              <a:schemeClr val="bg1">
                <a:lumMod val="65000"/>
                <a:alpha val="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2800">
                <a:latin typeface="양진체 Medium" panose="02020503000000000000" pitchFamily="18" charset="0"/>
                <a:ea typeface="양진체 Medium" panose="02020503000000000000" pitchFamily="18" charset="0"/>
              </a:rPr>
              <a:t>스테판 사그마이스터</a:t>
            </a:r>
            <a:r>
              <a:rPr lang="en-US" altLang="ko-KR" sz="2800">
                <a:latin typeface="양진체 Medium" panose="02020503000000000000" pitchFamily="18" charset="0"/>
                <a:ea typeface="양진체 Medium" panose="02020503000000000000" pitchFamily="18" charset="0"/>
              </a:rPr>
              <a:t>, </a:t>
            </a:r>
            <a:r>
              <a:rPr lang="ko-KR" altLang="en-US" sz="2800">
                <a:latin typeface="양진체 Medium" panose="02020503000000000000" pitchFamily="18" charset="0"/>
                <a:ea typeface="양진체 Medium" panose="02020503000000000000" pitchFamily="18" charset="0"/>
              </a:rPr>
              <a:t>유지원</a:t>
            </a:r>
            <a:r>
              <a:rPr lang="en-US" altLang="ko-KR" sz="2800">
                <a:latin typeface="양진체 Medium" panose="02020503000000000000" pitchFamily="18" charset="0"/>
                <a:ea typeface="양진체 Medium" panose="02020503000000000000" pitchFamily="18" charset="0"/>
              </a:rPr>
              <a:t>, </a:t>
            </a:r>
            <a:r>
              <a:rPr lang="ko-KR" altLang="ko-KR" sz="2800" b="0" i="0">
                <a:solidFill>
                  <a:schemeClr val="tx1"/>
                </a:solidFill>
                <a:effectLst/>
                <a:latin typeface="양진체 Medium" panose="02020503000000000000" pitchFamily="18" charset="0"/>
                <a:ea typeface="양진체 Medium" panose="02020503000000000000" pitchFamily="18" charset="0"/>
              </a:rPr>
              <a:t>헤럴드디자인라운지</a:t>
            </a:r>
            <a:r>
              <a:rPr lang="en-US" altLang="ko-KR" sz="2800" b="0" i="0">
                <a:solidFill>
                  <a:schemeClr val="tx1"/>
                </a:solidFill>
                <a:effectLst/>
                <a:latin typeface="양진체 Medium" panose="02020503000000000000" pitchFamily="18" charset="0"/>
                <a:ea typeface="양진체 Medium" panose="02020503000000000000" pitchFamily="18" charset="0"/>
              </a:rPr>
              <a:t>, </a:t>
            </a:r>
            <a:r>
              <a:rPr lang="ko-KR" altLang="ko-KR" sz="2800">
                <a:latin typeface="양진체 Medium" panose="02020503000000000000" pitchFamily="18" charset="0"/>
                <a:ea typeface="양진체 Medium" panose="02020503000000000000" pitchFamily="18" charset="0"/>
              </a:rPr>
              <a:t>동대문디자인플라자</a:t>
            </a:r>
            <a:r>
              <a:rPr lang="en-US" altLang="ko-KR" sz="2800">
                <a:latin typeface="양진체 Medium" panose="02020503000000000000" pitchFamily="18" charset="0"/>
                <a:ea typeface="양진체 Medium" panose="02020503000000000000" pitchFamily="18" charset="0"/>
              </a:rPr>
              <a:t>, </a:t>
            </a:r>
            <a:r>
              <a:rPr lang="ko-KR" altLang="ko-KR" sz="2800" b="0" i="0">
                <a:solidFill>
                  <a:schemeClr val="tx1"/>
                </a:solidFill>
                <a:effectLst/>
                <a:latin typeface="양진체 Medium" panose="02020503000000000000" pitchFamily="18" charset="0"/>
                <a:ea typeface="양진체 Medium" panose="02020503000000000000" pitchFamily="18" charset="0"/>
              </a:rPr>
              <a:t>2026</a:t>
            </a:r>
            <a:endParaRPr lang="ko-KR" altLang="en-US" sz="2800">
              <a:latin typeface="양진체 Medium" panose="02020503000000000000" pitchFamily="18" charset="0"/>
              <a:ea typeface="양진체 Medium" panose="02020503000000000000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224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89332-A9B9-426F-9CBF-DCCA7A579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세계적인 스타 디자이너 스테판 사그마이스터가 2일 오후 서울 중구 동대문디자인플라자에서 열린 헤럴드 디자인 라운지(HERALD DESIGN LOUNGE) 2026 패널토크에서 발언을 하고 있다.   이상섭 기자">
            <a:extLst>
              <a:ext uri="{FF2B5EF4-FFF2-40B4-BE49-F238E27FC236}">
                <a16:creationId xmlns:a16="http://schemas.microsoft.com/office/drawing/2014/main" id="{8F886F50-0538-F435-827F-28917B84C2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-828600" y="0"/>
            <a:ext cx="10435246" cy="68511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1331BC-D104-32FF-46E5-65D3C295E680}"/>
              </a:ext>
            </a:extLst>
          </p:cNvPr>
          <p:cNvSpPr txBox="1"/>
          <p:nvPr/>
        </p:nvSpPr>
        <p:spPr>
          <a:xfrm>
            <a:off x="-479425" y="5445224"/>
            <a:ext cx="9612560" cy="1200329"/>
          </a:xfrm>
          <a:prstGeom prst="rect">
            <a:avLst/>
          </a:prstGeom>
          <a:solidFill>
            <a:srgbClr val="8EB4E3">
              <a:alpha val="61176"/>
            </a:srgbClr>
          </a:solidFill>
          <a:ln>
            <a:solidFill>
              <a:schemeClr val="bg1">
                <a:lumMod val="65000"/>
                <a:alpha val="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3600">
                <a:latin typeface="양진체 Medium" panose="02020503000000000000" pitchFamily="18" charset="0"/>
                <a:ea typeface="양진체 Medium" panose="02020503000000000000" pitchFamily="18" charset="0"/>
              </a:rPr>
              <a:t>“핵심은 자신이 무엇을 좋아하는지 아는 강력한 취향과 일을 실제로 구현해내는 카리스마”</a:t>
            </a:r>
          </a:p>
        </p:txBody>
      </p:sp>
    </p:spTree>
    <p:extLst>
      <p:ext uri="{BB962C8B-B14F-4D97-AF65-F5344CB8AC3E}">
        <p14:creationId xmlns:p14="http://schemas.microsoft.com/office/powerpoint/2010/main" val="8457736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C1F84-8A85-FC94-081D-79CA2B7A0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세계적인 스타 디자이너 스테판 사그마이스터가 2일 오후 서울 중구 동대문디자인플라자에서 열린 헤럴드 디자인 라운지(HERALD DESIGN LOUNGE) 2026 패널토크에서 발언을 하고 있다.   이상섭 기자">
            <a:extLst>
              <a:ext uri="{FF2B5EF4-FFF2-40B4-BE49-F238E27FC236}">
                <a16:creationId xmlns:a16="http://schemas.microsoft.com/office/drawing/2014/main" id="{317D47E6-08A8-064F-F2D3-FBA9B51172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-828600" y="0"/>
            <a:ext cx="10435246" cy="68511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67F3B1-F584-4D7D-172F-3B10DA66991E}"/>
              </a:ext>
            </a:extLst>
          </p:cNvPr>
          <p:cNvSpPr txBox="1"/>
          <p:nvPr/>
        </p:nvSpPr>
        <p:spPr>
          <a:xfrm>
            <a:off x="-479425" y="5445224"/>
            <a:ext cx="9612560" cy="1200329"/>
          </a:xfrm>
          <a:prstGeom prst="rect">
            <a:avLst/>
          </a:prstGeom>
          <a:solidFill>
            <a:srgbClr val="8EB4E3">
              <a:alpha val="61176"/>
            </a:srgbClr>
          </a:solidFill>
          <a:ln>
            <a:solidFill>
              <a:schemeClr val="bg1">
                <a:lumMod val="65000"/>
                <a:alpha val="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3600">
                <a:latin typeface="양진체 Medium" panose="02020503000000000000" pitchFamily="18" charset="0"/>
                <a:ea typeface="양진체 Medium" panose="02020503000000000000" pitchFamily="18" charset="0"/>
              </a:rPr>
              <a:t> “데이터 셋 전체를 보면 언어가 턱없이 부족한 빈자리가 드러나는데</a:t>
            </a:r>
            <a:r>
              <a:rPr lang="en-US" altLang="ko-KR" sz="3600">
                <a:latin typeface="양진체 Medium" panose="02020503000000000000" pitchFamily="18" charset="0"/>
                <a:ea typeface="양진체 Medium" panose="02020503000000000000" pitchFamily="18" charset="0"/>
              </a:rPr>
              <a:t>, </a:t>
            </a:r>
            <a:r>
              <a:rPr lang="ko-KR" altLang="en-US" sz="3600">
                <a:latin typeface="양진체 Medium" panose="02020503000000000000" pitchFamily="18" charset="0"/>
                <a:ea typeface="양진체 Medium" panose="02020503000000000000" pitchFamily="18" charset="0"/>
              </a:rPr>
              <a:t>그곳은 늘 사회적 약자들의 몫”</a:t>
            </a:r>
          </a:p>
        </p:txBody>
      </p:sp>
    </p:spTree>
    <p:extLst>
      <p:ext uri="{BB962C8B-B14F-4D97-AF65-F5344CB8AC3E}">
        <p14:creationId xmlns:p14="http://schemas.microsoft.com/office/powerpoint/2010/main" val="28723937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719E1-CD64-9641-EC50-DA24A1093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6AFD40A7-CFAC-75B4-0CB9-CEE1215028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1B1ED5F-0C7C-CC38-6BAE-20D737890C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F609CFEE-E05B-4C29-EDE3-9A1872955114}"/>
              </a:ext>
            </a:extLst>
          </p:cNvPr>
          <p:cNvSpPr/>
          <p:nvPr/>
        </p:nvSpPr>
        <p:spPr>
          <a:xfrm>
            <a:off x="3041775" y="2967335"/>
            <a:ext cx="306045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ko-KR" sz="96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Q&amp;A</a:t>
            </a:r>
            <a:endParaRPr lang="en-US" altLang="ko-KR" sz="9600" b="1" cap="none" spc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72194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52A2D245-B386-E1C1-9E97-B07B01AEA2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F58EDF6-0276-0AD6-0525-B4D0485DDB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altLang="ko-KR"/>
              <a:t>Directure AI, AI that Plans Your Film Production</a:t>
            </a:r>
          </a:p>
          <a:p>
            <a:pPr lvl="1"/>
            <a:r>
              <a:rPr lang="en-US" altLang="ko-KR">
                <a:hlinkClick r:id="rId2"/>
              </a:rPr>
              <a:t>https://www.directureai.com/</a:t>
            </a:r>
            <a:endParaRPr lang="en-US" altLang="ko-KR"/>
          </a:p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599243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A2F1A-8E64-EA95-5C48-2B65C374DB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8C22707-63EA-C525-3383-017495C5C9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8396" y="386408"/>
            <a:ext cx="7880028" cy="432000"/>
          </a:xfrm>
        </p:spPr>
        <p:txBody>
          <a:bodyPr/>
          <a:lstStyle/>
          <a:p>
            <a:r>
              <a:rPr lang="en-US" altLang="ko-KR" dirty="0"/>
              <a:t>&lt;</a:t>
            </a:r>
            <a:r>
              <a:rPr lang="ko-KR" altLang="en-US" dirty="0"/>
              <a:t>보존과학자</a:t>
            </a:r>
            <a:r>
              <a:rPr lang="en-US" altLang="ko-KR" dirty="0"/>
              <a:t>&gt;, </a:t>
            </a:r>
            <a:r>
              <a:rPr lang="ko-KR" altLang="en-US" sz="1400" dirty="0"/>
              <a:t>작 </a:t>
            </a:r>
            <a:r>
              <a:rPr lang="ko-KR" altLang="en-US" sz="1400" dirty="0" err="1"/>
              <a:t>윤미희</a:t>
            </a:r>
            <a:r>
              <a:rPr lang="en-US" altLang="ko-KR" sz="1400" dirty="0"/>
              <a:t>, </a:t>
            </a:r>
            <a:r>
              <a:rPr lang="ko-KR" altLang="en-US" sz="1400" dirty="0"/>
              <a:t>연출 이인수</a:t>
            </a:r>
            <a:r>
              <a:rPr lang="en-US" altLang="ko-KR" sz="1400" dirty="0"/>
              <a:t>,</a:t>
            </a:r>
            <a:r>
              <a:rPr lang="ko-KR" altLang="en-US" sz="1400" dirty="0" err="1"/>
              <a:t>백성희장민호극장</a:t>
            </a:r>
            <a:r>
              <a:rPr lang="en-US" altLang="ko-KR" sz="1400" dirty="0"/>
              <a:t>, 2023.05.25~ 2023.06.18.</a:t>
            </a:r>
            <a:endParaRPr lang="ko-KR" alt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856EC59-C274-FDB1-59D3-5B479D8C8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8055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3488E-925B-9F53-CBCD-52F151281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페인팅, 카메라, 예술, 만화 영화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6314C397-89D6-AC22-1994-1C477B94C48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BA419AD3-7728-A42B-97B4-802A3553742A}"/>
              </a:ext>
            </a:extLst>
          </p:cNvPr>
          <p:cNvSpPr/>
          <p:nvPr/>
        </p:nvSpPr>
        <p:spPr>
          <a:xfrm>
            <a:off x="327252" y="1570868"/>
            <a:ext cx="3816424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altLang="ko-KR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Realism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BEC907E-36C8-E747-27A4-C28E310886B2}"/>
              </a:ext>
            </a:extLst>
          </p:cNvPr>
          <p:cNvSpPr/>
          <p:nvPr/>
        </p:nvSpPr>
        <p:spPr>
          <a:xfrm>
            <a:off x="5052807" y="1570867"/>
            <a:ext cx="3816424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altLang="ko-KR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Non-Realism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BEF6272-DEC6-F57B-EC3F-6197CE877756}"/>
              </a:ext>
            </a:extLst>
          </p:cNvPr>
          <p:cNvSpPr/>
          <p:nvPr/>
        </p:nvSpPr>
        <p:spPr>
          <a:xfrm>
            <a:off x="299741" y="2883070"/>
            <a:ext cx="3816424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altLang="ko-KR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Drama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6573C0E6-843B-77E3-5980-C0385872E5A9}"/>
              </a:ext>
            </a:extLst>
          </p:cNvPr>
          <p:cNvSpPr/>
          <p:nvPr/>
        </p:nvSpPr>
        <p:spPr>
          <a:xfrm>
            <a:off x="5025296" y="2883069"/>
            <a:ext cx="3816424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altLang="ko-KR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Post-Drama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89311C5-CED7-DD6D-7B06-FB260DBDF8AC}"/>
              </a:ext>
            </a:extLst>
          </p:cNvPr>
          <p:cNvSpPr/>
          <p:nvPr/>
        </p:nvSpPr>
        <p:spPr>
          <a:xfrm>
            <a:off x="293766" y="4458576"/>
            <a:ext cx="3816424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altLang="ko-KR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Text-based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4E30E41-59D1-17D5-5408-6AA1698D01DF}"/>
              </a:ext>
            </a:extLst>
          </p:cNvPr>
          <p:cNvSpPr/>
          <p:nvPr/>
        </p:nvSpPr>
        <p:spPr>
          <a:xfrm>
            <a:off x="5019321" y="4458575"/>
            <a:ext cx="3816424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altLang="ko-KR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Physical Theatre</a:t>
            </a:r>
          </a:p>
        </p:txBody>
      </p:sp>
    </p:spTree>
    <p:extLst>
      <p:ext uri="{BB962C8B-B14F-4D97-AF65-F5344CB8AC3E}">
        <p14:creationId xmlns:p14="http://schemas.microsoft.com/office/powerpoint/2010/main" val="56362599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EE8DF-8EA7-A584-943F-28974C1C4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페인팅, 카메라, 예술, 만화 영화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4467CE51-2FC7-F4D7-E163-D850E9656CE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6F12B172-7269-8567-5269-65516C85DEF3}"/>
              </a:ext>
            </a:extLst>
          </p:cNvPr>
          <p:cNvSpPr/>
          <p:nvPr/>
        </p:nvSpPr>
        <p:spPr>
          <a:xfrm>
            <a:off x="327252" y="1570868"/>
            <a:ext cx="3816424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o-KR" altLang="en-US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텍스트 분석</a:t>
            </a:r>
            <a:endParaRPr lang="en-US" altLang="ko-KR" sz="3600" b="1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3341CEB-1C84-5A55-425B-780EE58C0C97}"/>
              </a:ext>
            </a:extLst>
          </p:cNvPr>
          <p:cNvSpPr/>
          <p:nvPr/>
        </p:nvSpPr>
        <p:spPr>
          <a:xfrm>
            <a:off x="4716016" y="1570867"/>
            <a:ext cx="4380663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o-KR" altLang="en-US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인터뷰 및 현장연구</a:t>
            </a:r>
            <a:endParaRPr lang="en-US" altLang="ko-KR" sz="3600" b="1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51B5C0EB-89C2-8437-953F-951D86123AAF}"/>
              </a:ext>
            </a:extLst>
          </p:cNvPr>
          <p:cNvSpPr/>
          <p:nvPr/>
        </p:nvSpPr>
        <p:spPr>
          <a:xfrm>
            <a:off x="299741" y="2883070"/>
            <a:ext cx="3816424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o-KR" altLang="en-US" sz="3600" b="1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연극사</a:t>
            </a:r>
            <a:r>
              <a:rPr lang="ko-KR" altLang="en-US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연구</a:t>
            </a:r>
            <a:endParaRPr lang="en-US" altLang="ko-KR" sz="3600" b="1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5F9E089A-7F11-3EDD-FCA8-127DC8891D40}"/>
              </a:ext>
            </a:extLst>
          </p:cNvPr>
          <p:cNvSpPr/>
          <p:nvPr/>
        </p:nvSpPr>
        <p:spPr>
          <a:xfrm>
            <a:off x="5025296" y="2883069"/>
            <a:ext cx="3816424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o-KR" altLang="en-US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패러다임 제안</a:t>
            </a:r>
            <a:endParaRPr lang="en-US" altLang="ko-KR" sz="3600" b="1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0B29D31-B3A4-E326-87B0-E319ED0B07CA}"/>
              </a:ext>
            </a:extLst>
          </p:cNvPr>
          <p:cNvSpPr/>
          <p:nvPr/>
        </p:nvSpPr>
        <p:spPr>
          <a:xfrm>
            <a:off x="293766" y="4458576"/>
            <a:ext cx="3816424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o-KR" altLang="en-US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통계적 종합</a:t>
            </a:r>
            <a:endParaRPr lang="en-US" altLang="ko-KR" sz="3600" b="1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5E7D1E6F-7815-FDB4-2A87-C1543F35DA04}"/>
              </a:ext>
            </a:extLst>
          </p:cNvPr>
          <p:cNvSpPr/>
          <p:nvPr/>
        </p:nvSpPr>
        <p:spPr>
          <a:xfrm>
            <a:off x="5019321" y="4458575"/>
            <a:ext cx="3816424" cy="64633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o-KR" altLang="en-US" sz="3600" b="1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메타 비평</a:t>
            </a:r>
            <a:endParaRPr lang="en-US" altLang="ko-KR" sz="3600" b="1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33863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8FD4"/>
        </a:solidFill>
        <a:ln>
          <a:noFill/>
        </a:ln>
      </a:spPr>
      <a:bodyPr rtlCol="0" anchor="ctr"/>
      <a:lstStyle>
        <a:defPPr algn="ctr">
          <a:defRPr sz="1400" smtClean="0">
            <a:ln>
              <a:solidFill>
                <a:schemeClr val="accent1">
                  <a:alpha val="0"/>
                </a:schemeClr>
              </a:solidFill>
            </a:ln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solidFill>
            <a:schemeClr val="bg1">
              <a:lumMod val="65000"/>
              <a:alpha val="0"/>
            </a:schemeClr>
          </a:solidFill>
        </a:ln>
      </a:spPr>
      <a:bodyPr wrap="none" rtlCol="0">
        <a:spAutoFit/>
      </a:bodyPr>
      <a:lstStyle>
        <a:defPPr>
          <a:defRPr sz="1600" dirty="0" smtClean="0">
            <a:ln>
              <a:solidFill>
                <a:schemeClr val="accent1">
                  <a:alpha val="0"/>
                </a:schemeClr>
              </a:solidFill>
            </a:ln>
            <a:latin typeface="+mn-ea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76129</TotalTime>
  <Words>4215</Words>
  <Application>Microsoft Office PowerPoint</Application>
  <PresentationFormat>화면 슬라이드 쇼(4:3)</PresentationFormat>
  <Paragraphs>375</Paragraphs>
  <Slides>64</Slides>
  <Notes>36</Notes>
  <HiddenSlides>0</HiddenSlides>
  <MMClips>4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64</vt:i4>
      </vt:variant>
    </vt:vector>
  </HeadingPairs>
  <TitlesOfParts>
    <vt:vector size="73" baseType="lpstr">
      <vt:lpstr>양진체 Medium</vt:lpstr>
      <vt:lpstr>함초롬바탕</vt:lpstr>
      <vt:lpstr>티웨이_항공</vt:lpstr>
      <vt:lpstr>Wingdings</vt:lpstr>
      <vt:lpstr>굴림</vt:lpstr>
      <vt:lpstr>맑은 고딕</vt:lpstr>
      <vt:lpstr>빙그레체Ⅱ</vt:lpstr>
      <vt:lpstr>Arial</vt:lpstr>
      <vt:lpstr>Office 테마</vt:lpstr>
      <vt:lpstr>공연예술계 학생을 위한 인공지능의 이해 : 창작과 학술에의 응용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JAJA A</dc:creator>
  <cp:lastModifiedBy>Office</cp:lastModifiedBy>
  <cp:revision>1487</cp:revision>
  <dcterms:created xsi:type="dcterms:W3CDTF">2014-04-20T03:55:36Z</dcterms:created>
  <dcterms:modified xsi:type="dcterms:W3CDTF">2026-10-20T05:09:01Z</dcterms:modified>
</cp:coreProperties>
</file>